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sldIdLst>
    <p:sldId id="256" r:id="rId2"/>
    <p:sldId id="294" r:id="rId3"/>
    <p:sldId id="257" r:id="rId4"/>
    <p:sldId id="258" r:id="rId5"/>
    <p:sldId id="259" r:id="rId6"/>
    <p:sldId id="261" r:id="rId7"/>
    <p:sldId id="260" r:id="rId8"/>
    <p:sldId id="280" r:id="rId9"/>
    <p:sldId id="262" r:id="rId10"/>
    <p:sldId id="278" r:id="rId11"/>
    <p:sldId id="279" r:id="rId12"/>
    <p:sldId id="281" r:id="rId13"/>
    <p:sldId id="265" r:id="rId14"/>
    <p:sldId id="266" r:id="rId15"/>
    <p:sldId id="295" r:id="rId16"/>
    <p:sldId id="264" r:id="rId17"/>
    <p:sldId id="275" r:id="rId18"/>
    <p:sldId id="277" r:id="rId19"/>
    <p:sldId id="282" r:id="rId20"/>
    <p:sldId id="283" r:id="rId21"/>
    <p:sldId id="292" r:id="rId22"/>
    <p:sldId id="284" r:id="rId23"/>
    <p:sldId id="285" r:id="rId24"/>
    <p:sldId id="296" r:id="rId25"/>
    <p:sldId id="286" r:id="rId26"/>
    <p:sldId id="287" r:id="rId27"/>
    <p:sldId id="288" r:id="rId28"/>
    <p:sldId id="289" r:id="rId29"/>
    <p:sldId id="290" r:id="rId30"/>
    <p:sldId id="293" r:id="rId31"/>
    <p:sldId id="297" r:id="rId3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120" y="-4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77 w 2123"/>
                <a:gd name="T1" fmla="*/ 986 h 1696"/>
                <a:gd name="T2" fmla="*/ 541 w 2123"/>
                <a:gd name="T3" fmla="*/ 646 h 1696"/>
                <a:gd name="T4" fmla="*/ 667 w 2123"/>
                <a:gd name="T5" fmla="*/ 374 h 1696"/>
                <a:gd name="T6" fmla="*/ 922 w 2123"/>
                <a:gd name="T7" fmla="*/ 555 h 1696"/>
                <a:gd name="T8" fmla="*/ 1208 w 2123"/>
                <a:gd name="T9" fmla="*/ 822 h 1696"/>
                <a:gd name="T10" fmla="*/ 1475 w 2123"/>
                <a:gd name="T11" fmla="*/ 1049 h 1696"/>
                <a:gd name="T12" fmla="*/ 1791 w 2123"/>
                <a:gd name="T13" fmla="*/ 1286 h 1696"/>
                <a:gd name="T14" fmla="*/ 1873 w 2123"/>
                <a:gd name="T15" fmla="*/ 1337 h 1696"/>
                <a:gd name="T16" fmla="*/ 1826 w 2123"/>
                <a:gd name="T17" fmla="*/ 1281 h 1696"/>
                <a:gd name="T18" fmla="*/ 1404 w 2123"/>
                <a:gd name="T19" fmla="*/ 947 h 1696"/>
                <a:gd name="T20" fmla="*/ 1082 w 2123"/>
                <a:gd name="T21" fmla="*/ 646 h 1696"/>
                <a:gd name="T22" fmla="*/ 719 w 2123"/>
                <a:gd name="T23" fmla="*/ 311 h 1696"/>
                <a:gd name="T24" fmla="*/ 994 w 2123"/>
                <a:gd name="T25" fmla="*/ 294 h 1696"/>
                <a:gd name="T26" fmla="*/ 1279 w 2123"/>
                <a:gd name="T27" fmla="*/ 300 h 1696"/>
                <a:gd name="T28" fmla="*/ 1606 w 2123"/>
                <a:gd name="T29" fmla="*/ 254 h 1696"/>
                <a:gd name="T30" fmla="*/ 2112 w 2123"/>
                <a:gd name="T31" fmla="*/ 186 h 1696"/>
                <a:gd name="T32" fmla="*/ 2064 w 2123"/>
                <a:gd name="T33" fmla="*/ 164 h 1696"/>
                <a:gd name="T34" fmla="*/ 1535 w 2123"/>
                <a:gd name="T35" fmla="*/ 243 h 1696"/>
                <a:gd name="T36" fmla="*/ 1202 w 2123"/>
                <a:gd name="T37" fmla="*/ 260 h 1696"/>
                <a:gd name="T38" fmla="*/ 755 w 2123"/>
                <a:gd name="T39" fmla="*/ 243 h 1696"/>
                <a:gd name="T40" fmla="*/ 815 w 2123"/>
                <a:gd name="T41" fmla="*/ 215 h 1696"/>
                <a:gd name="T42" fmla="*/ 1136 w 2123"/>
                <a:gd name="T43" fmla="*/ 0 h 1696"/>
                <a:gd name="T44" fmla="*/ 1082 w 2123"/>
                <a:gd name="T45" fmla="*/ 28 h 1696"/>
                <a:gd name="T46" fmla="*/ 1005 w 2123"/>
                <a:gd name="T47" fmla="*/ 79 h 1696"/>
                <a:gd name="T48" fmla="*/ 851 w 2123"/>
                <a:gd name="T49" fmla="*/ 181 h 1696"/>
                <a:gd name="T50" fmla="*/ 667 w 2123"/>
                <a:gd name="T51" fmla="*/ 266 h 1696"/>
                <a:gd name="T52" fmla="*/ 631 w 2123"/>
                <a:gd name="T53" fmla="*/ 340 h 1696"/>
                <a:gd name="T54" fmla="*/ 303 w 2123"/>
                <a:gd name="T55" fmla="*/ 555 h 1696"/>
                <a:gd name="T56" fmla="*/ 0 w 2123"/>
                <a:gd name="T57" fmla="*/ 686 h 1696"/>
                <a:gd name="T58" fmla="*/ 0 w 2123"/>
                <a:gd name="T59" fmla="*/ 691 h 1696"/>
                <a:gd name="T60" fmla="*/ 0 w 2123"/>
                <a:gd name="T61" fmla="*/ 725 h 1696"/>
                <a:gd name="T62" fmla="*/ 297 w 2123"/>
                <a:gd name="T63" fmla="*/ 601 h 1696"/>
                <a:gd name="T64" fmla="*/ 589 w 2123"/>
                <a:gd name="T65" fmla="*/ 408 h 1696"/>
                <a:gd name="T66" fmla="*/ 505 w 2123"/>
                <a:gd name="T67" fmla="*/ 635 h 1696"/>
                <a:gd name="T68" fmla="*/ 523 w 2123"/>
                <a:gd name="T69" fmla="*/ 941 h 1696"/>
                <a:gd name="T70" fmla="*/ 458 w 2123"/>
                <a:gd name="T71" fmla="*/ 1105 h 1696"/>
                <a:gd name="T72" fmla="*/ 327 w 2123"/>
                <a:gd name="T73" fmla="*/ 1400 h 1696"/>
                <a:gd name="T74" fmla="*/ 321 w 2123"/>
                <a:gd name="T75" fmla="*/ 1604 h 1696"/>
                <a:gd name="T76" fmla="*/ 327 w 2123"/>
                <a:gd name="T77" fmla="*/ 1604 h 1696"/>
                <a:gd name="T78" fmla="*/ 345 w 2123"/>
                <a:gd name="T79" fmla="*/ 1468 h 1696"/>
                <a:gd name="T80" fmla="*/ 577 w 2123"/>
                <a:gd name="T81" fmla="*/ 986 h 1696"/>
                <a:gd name="T82" fmla="*/ 577 w 2123"/>
                <a:gd name="T83" fmla="*/ 986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4 w 969"/>
                <a:gd name="T1" fmla="*/ 1189 h 1192"/>
                <a:gd name="T2" fmla="*/ 492 w 969"/>
                <a:gd name="T3" fmla="*/ 1195 h 1192"/>
                <a:gd name="T4" fmla="*/ 582 w 969"/>
                <a:gd name="T5" fmla="*/ 1153 h 1192"/>
                <a:gd name="T6" fmla="*/ 816 w 969"/>
                <a:gd name="T7" fmla="*/ 1088 h 1192"/>
                <a:gd name="T8" fmla="*/ 937 w 969"/>
                <a:gd name="T9" fmla="*/ 1058 h 1192"/>
                <a:gd name="T10" fmla="*/ 762 w 969"/>
                <a:gd name="T11" fmla="*/ 991 h 1192"/>
                <a:gd name="T12" fmla="*/ 558 w 969"/>
                <a:gd name="T13" fmla="*/ 955 h 1192"/>
                <a:gd name="T14" fmla="*/ 198 w 969"/>
                <a:gd name="T15" fmla="*/ 973 h 1192"/>
                <a:gd name="T16" fmla="*/ 300 w 969"/>
                <a:gd name="T17" fmla="*/ 895 h 1192"/>
                <a:gd name="T18" fmla="*/ 498 w 969"/>
                <a:gd name="T19" fmla="*/ 805 h 1192"/>
                <a:gd name="T20" fmla="*/ 697 w 969"/>
                <a:gd name="T21" fmla="*/ 673 h 1192"/>
                <a:gd name="T22" fmla="*/ 703 w 969"/>
                <a:gd name="T23" fmla="*/ 673 h 1192"/>
                <a:gd name="T24" fmla="*/ 715 w 969"/>
                <a:gd name="T25" fmla="*/ 667 h 1192"/>
                <a:gd name="T26" fmla="*/ 756 w 969"/>
                <a:gd name="T27" fmla="*/ 649 h 1192"/>
                <a:gd name="T28" fmla="*/ 780 w 969"/>
                <a:gd name="T29" fmla="*/ 643 h 1192"/>
                <a:gd name="T30" fmla="*/ 792 w 969"/>
                <a:gd name="T31" fmla="*/ 631 h 1192"/>
                <a:gd name="T32" fmla="*/ 798 w 969"/>
                <a:gd name="T33" fmla="*/ 619 h 1192"/>
                <a:gd name="T34" fmla="*/ 792 w 969"/>
                <a:gd name="T35" fmla="*/ 613 h 1192"/>
                <a:gd name="T36" fmla="*/ 786 w 969"/>
                <a:gd name="T37" fmla="*/ 601 h 1192"/>
                <a:gd name="T38" fmla="*/ 786 w 969"/>
                <a:gd name="T39" fmla="*/ 576 h 1192"/>
                <a:gd name="T40" fmla="*/ 798 w 969"/>
                <a:gd name="T41" fmla="*/ 546 h 1192"/>
                <a:gd name="T42" fmla="*/ 810 w 969"/>
                <a:gd name="T43" fmla="*/ 516 h 1192"/>
                <a:gd name="T44" fmla="*/ 828 w 969"/>
                <a:gd name="T45" fmla="*/ 486 h 1192"/>
                <a:gd name="T46" fmla="*/ 840 w 969"/>
                <a:gd name="T47" fmla="*/ 456 h 1192"/>
                <a:gd name="T48" fmla="*/ 846 w 969"/>
                <a:gd name="T49" fmla="*/ 438 h 1192"/>
                <a:gd name="T50" fmla="*/ 853 w 969"/>
                <a:gd name="T51" fmla="*/ 432 h 1192"/>
                <a:gd name="T52" fmla="*/ 853 w 969"/>
                <a:gd name="T53" fmla="*/ 348 h 1192"/>
                <a:gd name="T54" fmla="*/ 853 w 969"/>
                <a:gd name="T55" fmla="*/ 342 h 1192"/>
                <a:gd name="T56" fmla="*/ 859 w 969"/>
                <a:gd name="T57" fmla="*/ 336 h 1192"/>
                <a:gd name="T58" fmla="*/ 877 w 969"/>
                <a:gd name="T59" fmla="*/ 306 h 1192"/>
                <a:gd name="T60" fmla="*/ 889 w 969"/>
                <a:gd name="T61" fmla="*/ 270 h 1192"/>
                <a:gd name="T62" fmla="*/ 901 w 969"/>
                <a:gd name="T63" fmla="*/ 240 h 1192"/>
                <a:gd name="T64" fmla="*/ 907 w 969"/>
                <a:gd name="T65" fmla="*/ 228 h 1192"/>
                <a:gd name="T66" fmla="*/ 913 w 969"/>
                <a:gd name="T67" fmla="*/ 216 h 1192"/>
                <a:gd name="T68" fmla="*/ 931 w 969"/>
                <a:gd name="T69" fmla="*/ 173 h 1192"/>
                <a:gd name="T70" fmla="*/ 949 w 969"/>
                <a:gd name="T71" fmla="*/ 137 h 1192"/>
                <a:gd name="T72" fmla="*/ 955 w 969"/>
                <a:gd name="T73" fmla="*/ 125 h 1192"/>
                <a:gd name="T74" fmla="*/ 955 w 969"/>
                <a:gd name="T75" fmla="*/ 119 h 1192"/>
                <a:gd name="T76" fmla="*/ 973 w 969"/>
                <a:gd name="T77" fmla="*/ 0 h 1192"/>
                <a:gd name="T78" fmla="*/ 949 w 969"/>
                <a:gd name="T79" fmla="*/ 47 h 1192"/>
                <a:gd name="T80" fmla="*/ 786 w 969"/>
                <a:gd name="T81" fmla="*/ 113 h 1192"/>
                <a:gd name="T82" fmla="*/ 709 w 969"/>
                <a:gd name="T83" fmla="*/ 161 h 1192"/>
                <a:gd name="T84" fmla="*/ 462 w 969"/>
                <a:gd name="T85" fmla="*/ 234 h 1192"/>
                <a:gd name="T86" fmla="*/ 282 w 969"/>
                <a:gd name="T87" fmla="*/ 288 h 1192"/>
                <a:gd name="T88" fmla="*/ 174 w 969"/>
                <a:gd name="T89" fmla="*/ 294 h 1192"/>
                <a:gd name="T90" fmla="*/ 12 w 969"/>
                <a:gd name="T91" fmla="*/ 486 h 1192"/>
                <a:gd name="T92" fmla="*/ 0 w 969"/>
                <a:gd name="T93" fmla="*/ 510 h 1192"/>
                <a:gd name="T94" fmla="*/ 0 w 969"/>
                <a:gd name="T95" fmla="*/ 1189 h 1192"/>
                <a:gd name="T96" fmla="*/ 96 w 969"/>
                <a:gd name="T97" fmla="*/ 1183 h 1192"/>
                <a:gd name="T98" fmla="*/ 324 w 969"/>
                <a:gd name="T99" fmla="*/ 1189 h 1192"/>
                <a:gd name="T100" fmla="*/ 324 w 969"/>
                <a:gd name="T101" fmla="*/ 1189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8 w 2176"/>
                <a:gd name="T1" fmla="*/ 769 h 1505"/>
                <a:gd name="T2" fmla="*/ 1195 w 2176"/>
                <a:gd name="T3" fmla="*/ 1237 h 1505"/>
                <a:gd name="T4" fmla="*/ 960 w 2176"/>
                <a:gd name="T5" fmla="*/ 1195 h 1505"/>
                <a:gd name="T6" fmla="*/ 726 w 2176"/>
                <a:gd name="T7" fmla="*/ 1129 h 1505"/>
                <a:gd name="T8" fmla="*/ 444 w 2176"/>
                <a:gd name="T9" fmla="*/ 1111 h 1505"/>
                <a:gd name="T10" fmla="*/ 0 w 2176"/>
                <a:gd name="T11" fmla="*/ 1081 h 1505"/>
                <a:gd name="T12" fmla="*/ 30 w 2176"/>
                <a:gd name="T13" fmla="*/ 1117 h 1505"/>
                <a:gd name="T14" fmla="*/ 498 w 2176"/>
                <a:gd name="T15" fmla="*/ 1135 h 1505"/>
                <a:gd name="T16" fmla="*/ 780 w 2176"/>
                <a:gd name="T17" fmla="*/ 1189 h 1505"/>
                <a:gd name="T18" fmla="*/ 1135 w 2176"/>
                <a:gd name="T19" fmla="*/ 1304 h 1505"/>
                <a:gd name="T20" fmla="*/ 1074 w 2176"/>
                <a:gd name="T21" fmla="*/ 1322 h 1505"/>
                <a:gd name="T22" fmla="*/ 714 w 2176"/>
                <a:gd name="T23" fmla="*/ 1508 h 1505"/>
                <a:gd name="T24" fmla="*/ 768 w 2176"/>
                <a:gd name="T25" fmla="*/ 1484 h 1505"/>
                <a:gd name="T26" fmla="*/ 865 w 2176"/>
                <a:gd name="T27" fmla="*/ 1442 h 1505"/>
                <a:gd name="T28" fmla="*/ 1026 w 2176"/>
                <a:gd name="T29" fmla="*/ 1358 h 1505"/>
                <a:gd name="T30" fmla="*/ 1219 w 2176"/>
                <a:gd name="T31" fmla="*/ 1298 h 1505"/>
                <a:gd name="T32" fmla="*/ 1272 w 2176"/>
                <a:gd name="T33" fmla="*/ 1225 h 1505"/>
                <a:gd name="T34" fmla="*/ 1639 w 2176"/>
                <a:gd name="T35" fmla="*/ 1045 h 1505"/>
                <a:gd name="T36" fmla="*/ 1939 w 2176"/>
                <a:gd name="T37" fmla="*/ 955 h 1505"/>
                <a:gd name="T38" fmla="*/ 2185 w 2176"/>
                <a:gd name="T39" fmla="*/ 823 h 1505"/>
                <a:gd name="T40" fmla="*/ 1969 w 2176"/>
                <a:gd name="T41" fmla="*/ 913 h 1505"/>
                <a:gd name="T42" fmla="*/ 1663 w 2176"/>
                <a:gd name="T43" fmla="*/ 991 h 1505"/>
                <a:gd name="T44" fmla="*/ 1345 w 2176"/>
                <a:gd name="T45" fmla="*/ 1153 h 1505"/>
                <a:gd name="T46" fmla="*/ 1507 w 2176"/>
                <a:gd name="T47" fmla="*/ 907 h 1505"/>
                <a:gd name="T48" fmla="*/ 1627 w 2176"/>
                <a:gd name="T49" fmla="*/ 546 h 1505"/>
                <a:gd name="T50" fmla="*/ 1747 w 2176"/>
                <a:gd name="T51" fmla="*/ 373 h 1505"/>
                <a:gd name="T52" fmla="*/ 1987 w 2176"/>
                <a:gd name="T53" fmla="*/ 60 h 1505"/>
                <a:gd name="T54" fmla="*/ 2011 w 2176"/>
                <a:gd name="T55" fmla="*/ 0 h 1505"/>
                <a:gd name="T56" fmla="*/ 1981 w 2176"/>
                <a:gd name="T57" fmla="*/ 0 h 1505"/>
                <a:gd name="T58" fmla="*/ 1603 w 2176"/>
                <a:gd name="T59" fmla="*/ 481 h 1505"/>
                <a:gd name="T60" fmla="*/ 1483 w 2176"/>
                <a:gd name="T61" fmla="*/ 889 h 1505"/>
                <a:gd name="T62" fmla="*/ 1260 w 2176"/>
                <a:gd name="T63" fmla="*/ 1177 h 1505"/>
                <a:gd name="T64" fmla="*/ 1135 w 2176"/>
                <a:gd name="T65" fmla="*/ 907 h 1505"/>
                <a:gd name="T66" fmla="*/ 1014 w 2176"/>
                <a:gd name="T67" fmla="*/ 541 h 1505"/>
                <a:gd name="T68" fmla="*/ 889 w 2176"/>
                <a:gd name="T69" fmla="*/ 222 h 1505"/>
                <a:gd name="T70" fmla="*/ 792 w 2176"/>
                <a:gd name="T71" fmla="*/ 0 h 1505"/>
                <a:gd name="T72" fmla="*/ 756 w 2176"/>
                <a:gd name="T73" fmla="*/ 0 h 1505"/>
                <a:gd name="T74" fmla="*/ 907 w 2176"/>
                <a:gd name="T75" fmla="*/ 355 h 1505"/>
                <a:gd name="T76" fmla="*/ 1038 w 2176"/>
                <a:gd name="T77" fmla="*/ 769 h 1505"/>
                <a:gd name="T78" fmla="*/ 1038 w 2176"/>
                <a:gd name="T79" fmla="*/ 769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2 w 813"/>
                <a:gd name="T1" fmla="*/ 565 h 804"/>
                <a:gd name="T2" fmla="*/ 330 w 813"/>
                <a:gd name="T3" fmla="*/ 439 h 804"/>
                <a:gd name="T4" fmla="*/ 648 w 813"/>
                <a:gd name="T5" fmla="*/ 217 h 804"/>
                <a:gd name="T6" fmla="*/ 816 w 813"/>
                <a:gd name="T7" fmla="*/ 0 h 804"/>
                <a:gd name="T8" fmla="*/ 678 w 813"/>
                <a:gd name="T9" fmla="*/ 150 h 804"/>
                <a:gd name="T10" fmla="*/ 145 w 813"/>
                <a:gd name="T11" fmla="*/ 505 h 804"/>
                <a:gd name="T12" fmla="*/ 0 w 813"/>
                <a:gd name="T13" fmla="*/ 734 h 804"/>
                <a:gd name="T14" fmla="*/ 0 w 813"/>
                <a:gd name="T15" fmla="*/ 806 h 804"/>
                <a:gd name="T16" fmla="*/ 162 w 813"/>
                <a:gd name="T17" fmla="*/ 565 h 804"/>
                <a:gd name="T18" fmla="*/ 162 w 813"/>
                <a:gd name="T19" fmla="*/ 565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2 w 759"/>
                <a:gd name="T1" fmla="*/ 66 h 107"/>
                <a:gd name="T2" fmla="*/ 762 w 759"/>
                <a:gd name="T3" fmla="*/ 0 h 107"/>
                <a:gd name="T4" fmla="*/ 498 w 759"/>
                <a:gd name="T5" fmla="*/ 36 h 107"/>
                <a:gd name="T6" fmla="*/ 139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2 w 759"/>
                <a:gd name="T15" fmla="*/ 66 h 107"/>
                <a:gd name="T16" fmla="*/ 462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93 w 3169"/>
                <a:gd name="T1" fmla="*/ 240 h 743"/>
                <a:gd name="T2" fmla="*/ 1741 w 3169"/>
                <a:gd name="T3" fmla="*/ 234 h 743"/>
                <a:gd name="T4" fmla="*/ 2096 w 3169"/>
                <a:gd name="T5" fmla="*/ 252 h 743"/>
                <a:gd name="T6" fmla="*/ 2515 w 3169"/>
                <a:gd name="T7" fmla="*/ 234 h 743"/>
                <a:gd name="T8" fmla="*/ 3182 w 3169"/>
                <a:gd name="T9" fmla="*/ 205 h 743"/>
                <a:gd name="T10" fmla="*/ 3128 w 3169"/>
                <a:gd name="T11" fmla="*/ 187 h 743"/>
                <a:gd name="T12" fmla="*/ 2432 w 3169"/>
                <a:gd name="T13" fmla="*/ 222 h 743"/>
                <a:gd name="T14" fmla="*/ 2011 w 3169"/>
                <a:gd name="T15" fmla="*/ 222 h 743"/>
                <a:gd name="T16" fmla="*/ 1465 w 3169"/>
                <a:gd name="T17" fmla="*/ 187 h 743"/>
                <a:gd name="T18" fmla="*/ 1549 w 3169"/>
                <a:gd name="T19" fmla="*/ 168 h 743"/>
                <a:gd name="T20" fmla="*/ 2047 w 3169"/>
                <a:gd name="T21" fmla="*/ 0 h 743"/>
                <a:gd name="T22" fmla="*/ 1969 w 3169"/>
                <a:gd name="T23" fmla="*/ 24 h 743"/>
                <a:gd name="T24" fmla="*/ 1844 w 3169"/>
                <a:gd name="T25" fmla="*/ 66 h 743"/>
                <a:gd name="T26" fmla="*/ 1609 w 3169"/>
                <a:gd name="T27" fmla="*/ 138 h 743"/>
                <a:gd name="T28" fmla="*/ 1344 w 3169"/>
                <a:gd name="T29" fmla="*/ 199 h 743"/>
                <a:gd name="T30" fmla="*/ 1273 w 3169"/>
                <a:gd name="T31" fmla="*/ 252 h 743"/>
                <a:gd name="T32" fmla="*/ 768 w 3169"/>
                <a:gd name="T33" fmla="*/ 414 h 743"/>
                <a:gd name="T34" fmla="*/ 336 w 3169"/>
                <a:gd name="T35" fmla="*/ 504 h 743"/>
                <a:gd name="T36" fmla="*/ 0 w 3169"/>
                <a:gd name="T37" fmla="*/ 619 h 743"/>
                <a:gd name="T38" fmla="*/ 300 w 3169"/>
                <a:gd name="T39" fmla="*/ 540 h 743"/>
                <a:gd name="T40" fmla="*/ 738 w 3169"/>
                <a:gd name="T41" fmla="*/ 450 h 743"/>
                <a:gd name="T42" fmla="*/ 1183 w 3169"/>
                <a:gd name="T43" fmla="*/ 312 h 743"/>
                <a:gd name="T44" fmla="*/ 985 w 3169"/>
                <a:gd name="T45" fmla="*/ 492 h 743"/>
                <a:gd name="T46" fmla="*/ 871 w 3169"/>
                <a:gd name="T47" fmla="*/ 745 h 743"/>
                <a:gd name="T48" fmla="*/ 865 w 3169"/>
                <a:gd name="T49" fmla="*/ 745 h 743"/>
                <a:gd name="T50" fmla="*/ 937 w 3169"/>
                <a:gd name="T51" fmla="*/ 745 h 743"/>
                <a:gd name="T52" fmla="*/ 1026 w 3169"/>
                <a:gd name="T53" fmla="*/ 498 h 743"/>
                <a:gd name="T54" fmla="*/ 1302 w 3169"/>
                <a:gd name="T55" fmla="*/ 282 h 743"/>
                <a:gd name="T56" fmla="*/ 1537 w 3169"/>
                <a:gd name="T57" fmla="*/ 450 h 743"/>
                <a:gd name="T58" fmla="*/ 1777 w 3169"/>
                <a:gd name="T59" fmla="*/ 679 h 743"/>
                <a:gd name="T60" fmla="*/ 1862 w 3169"/>
                <a:gd name="T61" fmla="*/ 745 h 743"/>
                <a:gd name="T62" fmla="*/ 1927 w 3169"/>
                <a:gd name="T63" fmla="*/ 745 h 743"/>
                <a:gd name="T64" fmla="*/ 1699 w 3169"/>
                <a:gd name="T65" fmla="*/ 528 h 743"/>
                <a:gd name="T66" fmla="*/ 1393 w 3169"/>
                <a:gd name="T67" fmla="*/ 240 h 743"/>
                <a:gd name="T68" fmla="*/ 1393 w 3169"/>
                <a:gd name="T69" fmla="*/ 240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50 w 2153"/>
                <a:gd name="T1" fmla="*/ 853 h 1930"/>
                <a:gd name="T2" fmla="*/ 1945 w 2153"/>
                <a:gd name="T3" fmla="*/ 1021 h 1930"/>
                <a:gd name="T4" fmla="*/ 2060 w 2153"/>
                <a:gd name="T5" fmla="*/ 1170 h 1930"/>
                <a:gd name="T6" fmla="*/ 2126 w 2153"/>
                <a:gd name="T7" fmla="*/ 1249 h 1930"/>
                <a:gd name="T8" fmla="*/ 2162 w 2153"/>
                <a:gd name="T9" fmla="*/ 1297 h 1930"/>
                <a:gd name="T10" fmla="*/ 1897 w 2153"/>
                <a:gd name="T11" fmla="*/ 979 h 1930"/>
                <a:gd name="T12" fmla="*/ 1868 w 2153"/>
                <a:gd name="T13" fmla="*/ 931 h 1930"/>
                <a:gd name="T14" fmla="*/ 1789 w 2153"/>
                <a:gd name="T15" fmla="*/ 1243 h 1930"/>
                <a:gd name="T16" fmla="*/ 1777 w 2153"/>
                <a:gd name="T17" fmla="*/ 1489 h 1930"/>
                <a:gd name="T18" fmla="*/ 1826 w 2153"/>
                <a:gd name="T19" fmla="*/ 1910 h 1930"/>
                <a:gd name="T20" fmla="*/ 1795 w 2153"/>
                <a:gd name="T21" fmla="*/ 1934 h 1930"/>
                <a:gd name="T22" fmla="*/ 1753 w 2153"/>
                <a:gd name="T23" fmla="*/ 1537 h 1930"/>
                <a:gd name="T24" fmla="*/ 1735 w 2153"/>
                <a:gd name="T25" fmla="*/ 1291 h 1930"/>
                <a:gd name="T26" fmla="*/ 1771 w 2153"/>
                <a:gd name="T27" fmla="*/ 1087 h 1930"/>
                <a:gd name="T28" fmla="*/ 1777 w 2153"/>
                <a:gd name="T29" fmla="*/ 877 h 1930"/>
                <a:gd name="T30" fmla="*/ 1273 w 2153"/>
                <a:gd name="T31" fmla="*/ 1009 h 1930"/>
                <a:gd name="T32" fmla="*/ 828 w 2153"/>
                <a:gd name="T33" fmla="*/ 1134 h 1930"/>
                <a:gd name="T34" fmla="*/ 324 w 2153"/>
                <a:gd name="T35" fmla="*/ 1315 h 1930"/>
                <a:gd name="T36" fmla="*/ 18 w 2153"/>
                <a:gd name="T37" fmla="*/ 1423 h 1930"/>
                <a:gd name="T38" fmla="*/ 312 w 2153"/>
                <a:gd name="T39" fmla="*/ 1285 h 1930"/>
                <a:gd name="T40" fmla="*/ 685 w 2153"/>
                <a:gd name="T41" fmla="*/ 1146 h 1930"/>
                <a:gd name="T42" fmla="*/ 1026 w 2153"/>
                <a:gd name="T43" fmla="*/ 1039 h 1930"/>
                <a:gd name="T44" fmla="*/ 1417 w 2153"/>
                <a:gd name="T45" fmla="*/ 931 h 1930"/>
                <a:gd name="T46" fmla="*/ 1699 w 2153"/>
                <a:gd name="T47" fmla="*/ 817 h 1930"/>
                <a:gd name="T48" fmla="*/ 1339 w 2153"/>
                <a:gd name="T49" fmla="*/ 624 h 1930"/>
                <a:gd name="T50" fmla="*/ 865 w 2153"/>
                <a:gd name="T51" fmla="*/ 516 h 1930"/>
                <a:gd name="T52" fmla="*/ 228 w 2153"/>
                <a:gd name="T53" fmla="*/ 161 h 1930"/>
                <a:gd name="T54" fmla="*/ 0 w 2153"/>
                <a:gd name="T55" fmla="*/ 83 h 1930"/>
                <a:gd name="T56" fmla="*/ 330 w 2153"/>
                <a:gd name="T57" fmla="*/ 179 h 1930"/>
                <a:gd name="T58" fmla="*/ 715 w 2153"/>
                <a:gd name="T59" fmla="*/ 384 h 1930"/>
                <a:gd name="T60" fmla="*/ 937 w 2153"/>
                <a:gd name="T61" fmla="*/ 492 h 1930"/>
                <a:gd name="T62" fmla="*/ 1357 w 2153"/>
                <a:gd name="T63" fmla="*/ 594 h 1930"/>
                <a:gd name="T64" fmla="*/ 1657 w 2153"/>
                <a:gd name="T65" fmla="*/ 745 h 1930"/>
                <a:gd name="T66" fmla="*/ 1429 w 2153"/>
                <a:gd name="T67" fmla="*/ 462 h 1930"/>
                <a:gd name="T68" fmla="*/ 1291 w 2153"/>
                <a:gd name="T69" fmla="*/ 191 h 1930"/>
                <a:gd name="T70" fmla="*/ 1159 w 2153"/>
                <a:gd name="T71" fmla="*/ 0 h 1930"/>
                <a:gd name="T72" fmla="*/ 1345 w 2153"/>
                <a:gd name="T73" fmla="*/ 215 h 1930"/>
                <a:gd name="T74" fmla="*/ 1495 w 2153"/>
                <a:gd name="T75" fmla="*/ 486 h 1930"/>
                <a:gd name="T76" fmla="*/ 1753 w 2153"/>
                <a:gd name="T77" fmla="*/ 805 h 1930"/>
                <a:gd name="T78" fmla="*/ 1850 w 2153"/>
                <a:gd name="T79" fmla="*/ 853 h 1930"/>
                <a:gd name="T80" fmla="*/ 1850 w 2153"/>
                <a:gd name="T81" fmla="*/ 853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89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7190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A21972-FEFB-4A7C-93B1-F29CB6DDC9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2711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039AD3-511E-44EF-A7DF-615C42F119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8367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4A15E0-1E77-46D7-8ACF-26AC6C1D23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3777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D28E98-2C1B-4ED6-8132-57B754F82A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1006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760AB6-310F-42FF-8BE7-3B0A8EBD2C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84128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B55004-2A7D-43E6-B2D7-018339976B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2226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081EAF-5335-4B40-8C80-7222778F22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6224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00146A-0C2E-4937-A211-3EF63B93E1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2005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3B514D-BD0A-4BF7-B4A0-F78EB085F4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6484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5C55E8-81A3-4FF1-9EAE-732394CD10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1498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A74767-2AD0-4A11-8D9F-AE04B64D9B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3059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11366C-6C2A-4DBE-973E-187C676663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967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9B772B-2484-4D1C-BA6D-019811EE2E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8894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BED59E-7680-4116-9C90-6B7A7B0FD4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9003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F9A0E7-6AB1-4080-AA99-06C6394EAF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3978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6147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77 w 2123"/>
                <a:gd name="T1" fmla="*/ 986 h 1696"/>
                <a:gd name="T2" fmla="*/ 541 w 2123"/>
                <a:gd name="T3" fmla="*/ 646 h 1696"/>
                <a:gd name="T4" fmla="*/ 667 w 2123"/>
                <a:gd name="T5" fmla="*/ 374 h 1696"/>
                <a:gd name="T6" fmla="*/ 922 w 2123"/>
                <a:gd name="T7" fmla="*/ 555 h 1696"/>
                <a:gd name="T8" fmla="*/ 1208 w 2123"/>
                <a:gd name="T9" fmla="*/ 822 h 1696"/>
                <a:gd name="T10" fmla="*/ 1475 w 2123"/>
                <a:gd name="T11" fmla="*/ 1049 h 1696"/>
                <a:gd name="T12" fmla="*/ 1791 w 2123"/>
                <a:gd name="T13" fmla="*/ 1286 h 1696"/>
                <a:gd name="T14" fmla="*/ 1873 w 2123"/>
                <a:gd name="T15" fmla="*/ 1337 h 1696"/>
                <a:gd name="T16" fmla="*/ 1826 w 2123"/>
                <a:gd name="T17" fmla="*/ 1281 h 1696"/>
                <a:gd name="T18" fmla="*/ 1404 w 2123"/>
                <a:gd name="T19" fmla="*/ 947 h 1696"/>
                <a:gd name="T20" fmla="*/ 1082 w 2123"/>
                <a:gd name="T21" fmla="*/ 646 h 1696"/>
                <a:gd name="T22" fmla="*/ 719 w 2123"/>
                <a:gd name="T23" fmla="*/ 311 h 1696"/>
                <a:gd name="T24" fmla="*/ 994 w 2123"/>
                <a:gd name="T25" fmla="*/ 294 h 1696"/>
                <a:gd name="T26" fmla="*/ 1279 w 2123"/>
                <a:gd name="T27" fmla="*/ 300 h 1696"/>
                <a:gd name="T28" fmla="*/ 1606 w 2123"/>
                <a:gd name="T29" fmla="*/ 254 h 1696"/>
                <a:gd name="T30" fmla="*/ 2112 w 2123"/>
                <a:gd name="T31" fmla="*/ 186 h 1696"/>
                <a:gd name="T32" fmla="*/ 2064 w 2123"/>
                <a:gd name="T33" fmla="*/ 164 h 1696"/>
                <a:gd name="T34" fmla="*/ 1535 w 2123"/>
                <a:gd name="T35" fmla="*/ 243 h 1696"/>
                <a:gd name="T36" fmla="*/ 1202 w 2123"/>
                <a:gd name="T37" fmla="*/ 260 h 1696"/>
                <a:gd name="T38" fmla="*/ 755 w 2123"/>
                <a:gd name="T39" fmla="*/ 243 h 1696"/>
                <a:gd name="T40" fmla="*/ 815 w 2123"/>
                <a:gd name="T41" fmla="*/ 215 h 1696"/>
                <a:gd name="T42" fmla="*/ 1136 w 2123"/>
                <a:gd name="T43" fmla="*/ 0 h 1696"/>
                <a:gd name="T44" fmla="*/ 1082 w 2123"/>
                <a:gd name="T45" fmla="*/ 28 h 1696"/>
                <a:gd name="T46" fmla="*/ 1005 w 2123"/>
                <a:gd name="T47" fmla="*/ 79 h 1696"/>
                <a:gd name="T48" fmla="*/ 851 w 2123"/>
                <a:gd name="T49" fmla="*/ 181 h 1696"/>
                <a:gd name="T50" fmla="*/ 667 w 2123"/>
                <a:gd name="T51" fmla="*/ 266 h 1696"/>
                <a:gd name="T52" fmla="*/ 631 w 2123"/>
                <a:gd name="T53" fmla="*/ 340 h 1696"/>
                <a:gd name="T54" fmla="*/ 303 w 2123"/>
                <a:gd name="T55" fmla="*/ 555 h 1696"/>
                <a:gd name="T56" fmla="*/ 0 w 2123"/>
                <a:gd name="T57" fmla="*/ 686 h 1696"/>
                <a:gd name="T58" fmla="*/ 0 w 2123"/>
                <a:gd name="T59" fmla="*/ 691 h 1696"/>
                <a:gd name="T60" fmla="*/ 0 w 2123"/>
                <a:gd name="T61" fmla="*/ 725 h 1696"/>
                <a:gd name="T62" fmla="*/ 297 w 2123"/>
                <a:gd name="T63" fmla="*/ 601 h 1696"/>
                <a:gd name="T64" fmla="*/ 589 w 2123"/>
                <a:gd name="T65" fmla="*/ 408 h 1696"/>
                <a:gd name="T66" fmla="*/ 505 w 2123"/>
                <a:gd name="T67" fmla="*/ 635 h 1696"/>
                <a:gd name="T68" fmla="*/ 523 w 2123"/>
                <a:gd name="T69" fmla="*/ 941 h 1696"/>
                <a:gd name="T70" fmla="*/ 458 w 2123"/>
                <a:gd name="T71" fmla="*/ 1105 h 1696"/>
                <a:gd name="T72" fmla="*/ 327 w 2123"/>
                <a:gd name="T73" fmla="*/ 1400 h 1696"/>
                <a:gd name="T74" fmla="*/ 321 w 2123"/>
                <a:gd name="T75" fmla="*/ 1604 h 1696"/>
                <a:gd name="T76" fmla="*/ 327 w 2123"/>
                <a:gd name="T77" fmla="*/ 1604 h 1696"/>
                <a:gd name="T78" fmla="*/ 345 w 2123"/>
                <a:gd name="T79" fmla="*/ 1468 h 1696"/>
                <a:gd name="T80" fmla="*/ 577 w 2123"/>
                <a:gd name="T81" fmla="*/ 986 h 1696"/>
                <a:gd name="T82" fmla="*/ 577 w 2123"/>
                <a:gd name="T83" fmla="*/ 986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4 w 969"/>
                <a:gd name="T1" fmla="*/ 1189 h 1192"/>
                <a:gd name="T2" fmla="*/ 492 w 969"/>
                <a:gd name="T3" fmla="*/ 1195 h 1192"/>
                <a:gd name="T4" fmla="*/ 582 w 969"/>
                <a:gd name="T5" fmla="*/ 1153 h 1192"/>
                <a:gd name="T6" fmla="*/ 816 w 969"/>
                <a:gd name="T7" fmla="*/ 1088 h 1192"/>
                <a:gd name="T8" fmla="*/ 937 w 969"/>
                <a:gd name="T9" fmla="*/ 1058 h 1192"/>
                <a:gd name="T10" fmla="*/ 762 w 969"/>
                <a:gd name="T11" fmla="*/ 991 h 1192"/>
                <a:gd name="T12" fmla="*/ 558 w 969"/>
                <a:gd name="T13" fmla="*/ 955 h 1192"/>
                <a:gd name="T14" fmla="*/ 198 w 969"/>
                <a:gd name="T15" fmla="*/ 973 h 1192"/>
                <a:gd name="T16" fmla="*/ 300 w 969"/>
                <a:gd name="T17" fmla="*/ 895 h 1192"/>
                <a:gd name="T18" fmla="*/ 498 w 969"/>
                <a:gd name="T19" fmla="*/ 805 h 1192"/>
                <a:gd name="T20" fmla="*/ 697 w 969"/>
                <a:gd name="T21" fmla="*/ 673 h 1192"/>
                <a:gd name="T22" fmla="*/ 703 w 969"/>
                <a:gd name="T23" fmla="*/ 673 h 1192"/>
                <a:gd name="T24" fmla="*/ 715 w 969"/>
                <a:gd name="T25" fmla="*/ 667 h 1192"/>
                <a:gd name="T26" fmla="*/ 756 w 969"/>
                <a:gd name="T27" fmla="*/ 649 h 1192"/>
                <a:gd name="T28" fmla="*/ 780 w 969"/>
                <a:gd name="T29" fmla="*/ 643 h 1192"/>
                <a:gd name="T30" fmla="*/ 792 w 969"/>
                <a:gd name="T31" fmla="*/ 631 h 1192"/>
                <a:gd name="T32" fmla="*/ 798 w 969"/>
                <a:gd name="T33" fmla="*/ 619 h 1192"/>
                <a:gd name="T34" fmla="*/ 792 w 969"/>
                <a:gd name="T35" fmla="*/ 613 h 1192"/>
                <a:gd name="T36" fmla="*/ 786 w 969"/>
                <a:gd name="T37" fmla="*/ 601 h 1192"/>
                <a:gd name="T38" fmla="*/ 786 w 969"/>
                <a:gd name="T39" fmla="*/ 576 h 1192"/>
                <a:gd name="T40" fmla="*/ 798 w 969"/>
                <a:gd name="T41" fmla="*/ 546 h 1192"/>
                <a:gd name="T42" fmla="*/ 810 w 969"/>
                <a:gd name="T43" fmla="*/ 516 h 1192"/>
                <a:gd name="T44" fmla="*/ 828 w 969"/>
                <a:gd name="T45" fmla="*/ 486 h 1192"/>
                <a:gd name="T46" fmla="*/ 840 w 969"/>
                <a:gd name="T47" fmla="*/ 456 h 1192"/>
                <a:gd name="T48" fmla="*/ 846 w 969"/>
                <a:gd name="T49" fmla="*/ 438 h 1192"/>
                <a:gd name="T50" fmla="*/ 853 w 969"/>
                <a:gd name="T51" fmla="*/ 432 h 1192"/>
                <a:gd name="T52" fmla="*/ 853 w 969"/>
                <a:gd name="T53" fmla="*/ 348 h 1192"/>
                <a:gd name="T54" fmla="*/ 853 w 969"/>
                <a:gd name="T55" fmla="*/ 342 h 1192"/>
                <a:gd name="T56" fmla="*/ 859 w 969"/>
                <a:gd name="T57" fmla="*/ 336 h 1192"/>
                <a:gd name="T58" fmla="*/ 877 w 969"/>
                <a:gd name="T59" fmla="*/ 306 h 1192"/>
                <a:gd name="T60" fmla="*/ 889 w 969"/>
                <a:gd name="T61" fmla="*/ 270 h 1192"/>
                <a:gd name="T62" fmla="*/ 901 w 969"/>
                <a:gd name="T63" fmla="*/ 240 h 1192"/>
                <a:gd name="T64" fmla="*/ 907 w 969"/>
                <a:gd name="T65" fmla="*/ 228 h 1192"/>
                <a:gd name="T66" fmla="*/ 913 w 969"/>
                <a:gd name="T67" fmla="*/ 216 h 1192"/>
                <a:gd name="T68" fmla="*/ 931 w 969"/>
                <a:gd name="T69" fmla="*/ 173 h 1192"/>
                <a:gd name="T70" fmla="*/ 949 w 969"/>
                <a:gd name="T71" fmla="*/ 137 h 1192"/>
                <a:gd name="T72" fmla="*/ 955 w 969"/>
                <a:gd name="T73" fmla="*/ 125 h 1192"/>
                <a:gd name="T74" fmla="*/ 955 w 969"/>
                <a:gd name="T75" fmla="*/ 119 h 1192"/>
                <a:gd name="T76" fmla="*/ 973 w 969"/>
                <a:gd name="T77" fmla="*/ 0 h 1192"/>
                <a:gd name="T78" fmla="*/ 949 w 969"/>
                <a:gd name="T79" fmla="*/ 47 h 1192"/>
                <a:gd name="T80" fmla="*/ 786 w 969"/>
                <a:gd name="T81" fmla="*/ 113 h 1192"/>
                <a:gd name="T82" fmla="*/ 709 w 969"/>
                <a:gd name="T83" fmla="*/ 161 h 1192"/>
                <a:gd name="T84" fmla="*/ 462 w 969"/>
                <a:gd name="T85" fmla="*/ 234 h 1192"/>
                <a:gd name="T86" fmla="*/ 282 w 969"/>
                <a:gd name="T87" fmla="*/ 288 h 1192"/>
                <a:gd name="T88" fmla="*/ 174 w 969"/>
                <a:gd name="T89" fmla="*/ 294 h 1192"/>
                <a:gd name="T90" fmla="*/ 12 w 969"/>
                <a:gd name="T91" fmla="*/ 486 h 1192"/>
                <a:gd name="T92" fmla="*/ 0 w 969"/>
                <a:gd name="T93" fmla="*/ 510 h 1192"/>
                <a:gd name="T94" fmla="*/ 0 w 969"/>
                <a:gd name="T95" fmla="*/ 1189 h 1192"/>
                <a:gd name="T96" fmla="*/ 96 w 969"/>
                <a:gd name="T97" fmla="*/ 1183 h 1192"/>
                <a:gd name="T98" fmla="*/ 324 w 969"/>
                <a:gd name="T99" fmla="*/ 1189 h 1192"/>
                <a:gd name="T100" fmla="*/ 324 w 969"/>
                <a:gd name="T101" fmla="*/ 1189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8 w 2176"/>
                <a:gd name="T1" fmla="*/ 769 h 1505"/>
                <a:gd name="T2" fmla="*/ 1195 w 2176"/>
                <a:gd name="T3" fmla="*/ 1237 h 1505"/>
                <a:gd name="T4" fmla="*/ 960 w 2176"/>
                <a:gd name="T5" fmla="*/ 1195 h 1505"/>
                <a:gd name="T6" fmla="*/ 726 w 2176"/>
                <a:gd name="T7" fmla="*/ 1129 h 1505"/>
                <a:gd name="T8" fmla="*/ 444 w 2176"/>
                <a:gd name="T9" fmla="*/ 1111 h 1505"/>
                <a:gd name="T10" fmla="*/ 0 w 2176"/>
                <a:gd name="T11" fmla="*/ 1081 h 1505"/>
                <a:gd name="T12" fmla="*/ 30 w 2176"/>
                <a:gd name="T13" fmla="*/ 1117 h 1505"/>
                <a:gd name="T14" fmla="*/ 498 w 2176"/>
                <a:gd name="T15" fmla="*/ 1135 h 1505"/>
                <a:gd name="T16" fmla="*/ 780 w 2176"/>
                <a:gd name="T17" fmla="*/ 1189 h 1505"/>
                <a:gd name="T18" fmla="*/ 1135 w 2176"/>
                <a:gd name="T19" fmla="*/ 1304 h 1505"/>
                <a:gd name="T20" fmla="*/ 1074 w 2176"/>
                <a:gd name="T21" fmla="*/ 1322 h 1505"/>
                <a:gd name="T22" fmla="*/ 714 w 2176"/>
                <a:gd name="T23" fmla="*/ 1508 h 1505"/>
                <a:gd name="T24" fmla="*/ 768 w 2176"/>
                <a:gd name="T25" fmla="*/ 1484 h 1505"/>
                <a:gd name="T26" fmla="*/ 865 w 2176"/>
                <a:gd name="T27" fmla="*/ 1442 h 1505"/>
                <a:gd name="T28" fmla="*/ 1026 w 2176"/>
                <a:gd name="T29" fmla="*/ 1358 h 1505"/>
                <a:gd name="T30" fmla="*/ 1219 w 2176"/>
                <a:gd name="T31" fmla="*/ 1298 h 1505"/>
                <a:gd name="T32" fmla="*/ 1272 w 2176"/>
                <a:gd name="T33" fmla="*/ 1225 h 1505"/>
                <a:gd name="T34" fmla="*/ 1639 w 2176"/>
                <a:gd name="T35" fmla="*/ 1045 h 1505"/>
                <a:gd name="T36" fmla="*/ 1939 w 2176"/>
                <a:gd name="T37" fmla="*/ 955 h 1505"/>
                <a:gd name="T38" fmla="*/ 2185 w 2176"/>
                <a:gd name="T39" fmla="*/ 823 h 1505"/>
                <a:gd name="T40" fmla="*/ 1969 w 2176"/>
                <a:gd name="T41" fmla="*/ 913 h 1505"/>
                <a:gd name="T42" fmla="*/ 1663 w 2176"/>
                <a:gd name="T43" fmla="*/ 991 h 1505"/>
                <a:gd name="T44" fmla="*/ 1345 w 2176"/>
                <a:gd name="T45" fmla="*/ 1153 h 1505"/>
                <a:gd name="T46" fmla="*/ 1507 w 2176"/>
                <a:gd name="T47" fmla="*/ 907 h 1505"/>
                <a:gd name="T48" fmla="*/ 1627 w 2176"/>
                <a:gd name="T49" fmla="*/ 546 h 1505"/>
                <a:gd name="T50" fmla="*/ 1747 w 2176"/>
                <a:gd name="T51" fmla="*/ 373 h 1505"/>
                <a:gd name="T52" fmla="*/ 1987 w 2176"/>
                <a:gd name="T53" fmla="*/ 60 h 1505"/>
                <a:gd name="T54" fmla="*/ 2011 w 2176"/>
                <a:gd name="T55" fmla="*/ 0 h 1505"/>
                <a:gd name="T56" fmla="*/ 1981 w 2176"/>
                <a:gd name="T57" fmla="*/ 0 h 1505"/>
                <a:gd name="T58" fmla="*/ 1603 w 2176"/>
                <a:gd name="T59" fmla="*/ 481 h 1505"/>
                <a:gd name="T60" fmla="*/ 1483 w 2176"/>
                <a:gd name="T61" fmla="*/ 889 h 1505"/>
                <a:gd name="T62" fmla="*/ 1260 w 2176"/>
                <a:gd name="T63" fmla="*/ 1177 h 1505"/>
                <a:gd name="T64" fmla="*/ 1135 w 2176"/>
                <a:gd name="T65" fmla="*/ 907 h 1505"/>
                <a:gd name="T66" fmla="*/ 1014 w 2176"/>
                <a:gd name="T67" fmla="*/ 541 h 1505"/>
                <a:gd name="T68" fmla="*/ 889 w 2176"/>
                <a:gd name="T69" fmla="*/ 222 h 1505"/>
                <a:gd name="T70" fmla="*/ 792 w 2176"/>
                <a:gd name="T71" fmla="*/ 0 h 1505"/>
                <a:gd name="T72" fmla="*/ 756 w 2176"/>
                <a:gd name="T73" fmla="*/ 0 h 1505"/>
                <a:gd name="T74" fmla="*/ 907 w 2176"/>
                <a:gd name="T75" fmla="*/ 355 h 1505"/>
                <a:gd name="T76" fmla="*/ 1038 w 2176"/>
                <a:gd name="T77" fmla="*/ 769 h 1505"/>
                <a:gd name="T78" fmla="*/ 1038 w 2176"/>
                <a:gd name="T79" fmla="*/ 769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2 w 813"/>
                <a:gd name="T1" fmla="*/ 565 h 804"/>
                <a:gd name="T2" fmla="*/ 330 w 813"/>
                <a:gd name="T3" fmla="*/ 439 h 804"/>
                <a:gd name="T4" fmla="*/ 648 w 813"/>
                <a:gd name="T5" fmla="*/ 217 h 804"/>
                <a:gd name="T6" fmla="*/ 816 w 813"/>
                <a:gd name="T7" fmla="*/ 0 h 804"/>
                <a:gd name="T8" fmla="*/ 678 w 813"/>
                <a:gd name="T9" fmla="*/ 150 h 804"/>
                <a:gd name="T10" fmla="*/ 145 w 813"/>
                <a:gd name="T11" fmla="*/ 505 h 804"/>
                <a:gd name="T12" fmla="*/ 0 w 813"/>
                <a:gd name="T13" fmla="*/ 734 h 804"/>
                <a:gd name="T14" fmla="*/ 0 w 813"/>
                <a:gd name="T15" fmla="*/ 806 h 804"/>
                <a:gd name="T16" fmla="*/ 162 w 813"/>
                <a:gd name="T17" fmla="*/ 565 h 804"/>
                <a:gd name="T18" fmla="*/ 162 w 813"/>
                <a:gd name="T19" fmla="*/ 565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2 w 759"/>
                <a:gd name="T1" fmla="*/ 66 h 107"/>
                <a:gd name="T2" fmla="*/ 762 w 759"/>
                <a:gd name="T3" fmla="*/ 0 h 107"/>
                <a:gd name="T4" fmla="*/ 498 w 759"/>
                <a:gd name="T5" fmla="*/ 36 h 107"/>
                <a:gd name="T6" fmla="*/ 139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2 w 759"/>
                <a:gd name="T15" fmla="*/ 66 h 107"/>
                <a:gd name="T16" fmla="*/ 462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93 w 3169"/>
                <a:gd name="T1" fmla="*/ 240 h 743"/>
                <a:gd name="T2" fmla="*/ 1741 w 3169"/>
                <a:gd name="T3" fmla="*/ 234 h 743"/>
                <a:gd name="T4" fmla="*/ 2096 w 3169"/>
                <a:gd name="T5" fmla="*/ 252 h 743"/>
                <a:gd name="T6" fmla="*/ 2515 w 3169"/>
                <a:gd name="T7" fmla="*/ 234 h 743"/>
                <a:gd name="T8" fmla="*/ 3182 w 3169"/>
                <a:gd name="T9" fmla="*/ 205 h 743"/>
                <a:gd name="T10" fmla="*/ 3128 w 3169"/>
                <a:gd name="T11" fmla="*/ 187 h 743"/>
                <a:gd name="T12" fmla="*/ 2432 w 3169"/>
                <a:gd name="T13" fmla="*/ 222 h 743"/>
                <a:gd name="T14" fmla="*/ 2011 w 3169"/>
                <a:gd name="T15" fmla="*/ 222 h 743"/>
                <a:gd name="T16" fmla="*/ 1465 w 3169"/>
                <a:gd name="T17" fmla="*/ 187 h 743"/>
                <a:gd name="T18" fmla="*/ 1549 w 3169"/>
                <a:gd name="T19" fmla="*/ 168 h 743"/>
                <a:gd name="T20" fmla="*/ 2047 w 3169"/>
                <a:gd name="T21" fmla="*/ 0 h 743"/>
                <a:gd name="T22" fmla="*/ 1969 w 3169"/>
                <a:gd name="T23" fmla="*/ 24 h 743"/>
                <a:gd name="T24" fmla="*/ 1844 w 3169"/>
                <a:gd name="T25" fmla="*/ 66 h 743"/>
                <a:gd name="T26" fmla="*/ 1609 w 3169"/>
                <a:gd name="T27" fmla="*/ 138 h 743"/>
                <a:gd name="T28" fmla="*/ 1344 w 3169"/>
                <a:gd name="T29" fmla="*/ 199 h 743"/>
                <a:gd name="T30" fmla="*/ 1273 w 3169"/>
                <a:gd name="T31" fmla="*/ 252 h 743"/>
                <a:gd name="T32" fmla="*/ 768 w 3169"/>
                <a:gd name="T33" fmla="*/ 414 h 743"/>
                <a:gd name="T34" fmla="*/ 336 w 3169"/>
                <a:gd name="T35" fmla="*/ 504 h 743"/>
                <a:gd name="T36" fmla="*/ 0 w 3169"/>
                <a:gd name="T37" fmla="*/ 619 h 743"/>
                <a:gd name="T38" fmla="*/ 300 w 3169"/>
                <a:gd name="T39" fmla="*/ 540 h 743"/>
                <a:gd name="T40" fmla="*/ 738 w 3169"/>
                <a:gd name="T41" fmla="*/ 450 h 743"/>
                <a:gd name="T42" fmla="*/ 1183 w 3169"/>
                <a:gd name="T43" fmla="*/ 312 h 743"/>
                <a:gd name="T44" fmla="*/ 985 w 3169"/>
                <a:gd name="T45" fmla="*/ 492 h 743"/>
                <a:gd name="T46" fmla="*/ 871 w 3169"/>
                <a:gd name="T47" fmla="*/ 745 h 743"/>
                <a:gd name="T48" fmla="*/ 865 w 3169"/>
                <a:gd name="T49" fmla="*/ 745 h 743"/>
                <a:gd name="T50" fmla="*/ 937 w 3169"/>
                <a:gd name="T51" fmla="*/ 745 h 743"/>
                <a:gd name="T52" fmla="*/ 1026 w 3169"/>
                <a:gd name="T53" fmla="*/ 498 h 743"/>
                <a:gd name="T54" fmla="*/ 1302 w 3169"/>
                <a:gd name="T55" fmla="*/ 282 h 743"/>
                <a:gd name="T56" fmla="*/ 1537 w 3169"/>
                <a:gd name="T57" fmla="*/ 450 h 743"/>
                <a:gd name="T58" fmla="*/ 1777 w 3169"/>
                <a:gd name="T59" fmla="*/ 679 h 743"/>
                <a:gd name="T60" fmla="*/ 1862 w 3169"/>
                <a:gd name="T61" fmla="*/ 745 h 743"/>
                <a:gd name="T62" fmla="*/ 1927 w 3169"/>
                <a:gd name="T63" fmla="*/ 745 h 743"/>
                <a:gd name="T64" fmla="*/ 1699 w 3169"/>
                <a:gd name="T65" fmla="*/ 528 h 743"/>
                <a:gd name="T66" fmla="*/ 1393 w 3169"/>
                <a:gd name="T67" fmla="*/ 240 h 743"/>
                <a:gd name="T68" fmla="*/ 1393 w 3169"/>
                <a:gd name="T69" fmla="*/ 240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2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58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59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60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6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7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3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9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50 w 2153"/>
                <a:gd name="T1" fmla="*/ 853 h 1930"/>
                <a:gd name="T2" fmla="*/ 1945 w 2153"/>
                <a:gd name="T3" fmla="*/ 1021 h 1930"/>
                <a:gd name="T4" fmla="*/ 2060 w 2153"/>
                <a:gd name="T5" fmla="*/ 1170 h 1930"/>
                <a:gd name="T6" fmla="*/ 2126 w 2153"/>
                <a:gd name="T7" fmla="*/ 1249 h 1930"/>
                <a:gd name="T8" fmla="*/ 2162 w 2153"/>
                <a:gd name="T9" fmla="*/ 1297 h 1930"/>
                <a:gd name="T10" fmla="*/ 1897 w 2153"/>
                <a:gd name="T11" fmla="*/ 979 h 1930"/>
                <a:gd name="T12" fmla="*/ 1868 w 2153"/>
                <a:gd name="T13" fmla="*/ 931 h 1930"/>
                <a:gd name="T14" fmla="*/ 1789 w 2153"/>
                <a:gd name="T15" fmla="*/ 1243 h 1930"/>
                <a:gd name="T16" fmla="*/ 1777 w 2153"/>
                <a:gd name="T17" fmla="*/ 1489 h 1930"/>
                <a:gd name="T18" fmla="*/ 1826 w 2153"/>
                <a:gd name="T19" fmla="*/ 1910 h 1930"/>
                <a:gd name="T20" fmla="*/ 1795 w 2153"/>
                <a:gd name="T21" fmla="*/ 1934 h 1930"/>
                <a:gd name="T22" fmla="*/ 1753 w 2153"/>
                <a:gd name="T23" fmla="*/ 1537 h 1930"/>
                <a:gd name="T24" fmla="*/ 1735 w 2153"/>
                <a:gd name="T25" fmla="*/ 1291 h 1930"/>
                <a:gd name="T26" fmla="*/ 1771 w 2153"/>
                <a:gd name="T27" fmla="*/ 1087 h 1930"/>
                <a:gd name="T28" fmla="*/ 1777 w 2153"/>
                <a:gd name="T29" fmla="*/ 877 h 1930"/>
                <a:gd name="T30" fmla="*/ 1273 w 2153"/>
                <a:gd name="T31" fmla="*/ 1009 h 1930"/>
                <a:gd name="T32" fmla="*/ 828 w 2153"/>
                <a:gd name="T33" fmla="*/ 1134 h 1930"/>
                <a:gd name="T34" fmla="*/ 324 w 2153"/>
                <a:gd name="T35" fmla="*/ 1315 h 1930"/>
                <a:gd name="T36" fmla="*/ 18 w 2153"/>
                <a:gd name="T37" fmla="*/ 1423 h 1930"/>
                <a:gd name="T38" fmla="*/ 312 w 2153"/>
                <a:gd name="T39" fmla="*/ 1285 h 1930"/>
                <a:gd name="T40" fmla="*/ 685 w 2153"/>
                <a:gd name="T41" fmla="*/ 1146 h 1930"/>
                <a:gd name="T42" fmla="*/ 1026 w 2153"/>
                <a:gd name="T43" fmla="*/ 1039 h 1930"/>
                <a:gd name="T44" fmla="*/ 1417 w 2153"/>
                <a:gd name="T45" fmla="*/ 931 h 1930"/>
                <a:gd name="T46" fmla="*/ 1699 w 2153"/>
                <a:gd name="T47" fmla="*/ 817 h 1930"/>
                <a:gd name="T48" fmla="*/ 1339 w 2153"/>
                <a:gd name="T49" fmla="*/ 624 h 1930"/>
                <a:gd name="T50" fmla="*/ 865 w 2153"/>
                <a:gd name="T51" fmla="*/ 516 h 1930"/>
                <a:gd name="T52" fmla="*/ 228 w 2153"/>
                <a:gd name="T53" fmla="*/ 161 h 1930"/>
                <a:gd name="T54" fmla="*/ 0 w 2153"/>
                <a:gd name="T55" fmla="*/ 83 h 1930"/>
                <a:gd name="T56" fmla="*/ 330 w 2153"/>
                <a:gd name="T57" fmla="*/ 179 h 1930"/>
                <a:gd name="T58" fmla="*/ 715 w 2153"/>
                <a:gd name="T59" fmla="*/ 384 h 1930"/>
                <a:gd name="T60" fmla="*/ 937 w 2153"/>
                <a:gd name="T61" fmla="*/ 492 h 1930"/>
                <a:gd name="T62" fmla="*/ 1357 w 2153"/>
                <a:gd name="T63" fmla="*/ 594 h 1930"/>
                <a:gd name="T64" fmla="*/ 1657 w 2153"/>
                <a:gd name="T65" fmla="*/ 745 h 1930"/>
                <a:gd name="T66" fmla="*/ 1429 w 2153"/>
                <a:gd name="T67" fmla="*/ 462 h 1930"/>
                <a:gd name="T68" fmla="*/ 1291 w 2153"/>
                <a:gd name="T69" fmla="*/ 191 h 1930"/>
                <a:gd name="T70" fmla="*/ 1159 w 2153"/>
                <a:gd name="T71" fmla="*/ 0 h 1930"/>
                <a:gd name="T72" fmla="*/ 1345 w 2153"/>
                <a:gd name="T73" fmla="*/ 215 h 1930"/>
                <a:gd name="T74" fmla="*/ 1495 w 2153"/>
                <a:gd name="T75" fmla="*/ 486 h 1930"/>
                <a:gd name="T76" fmla="*/ 1753 w 2153"/>
                <a:gd name="T77" fmla="*/ 805 h 1930"/>
                <a:gd name="T78" fmla="*/ 1850 w 2153"/>
                <a:gd name="T79" fmla="*/ 853 h 1930"/>
                <a:gd name="T80" fmla="*/ 1850 w 2153"/>
                <a:gd name="T81" fmla="*/ 853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65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66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167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68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69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A539B6E4-9C25-4BBF-87E7-F42588CC602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2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1981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/>
              <a:t>Elinor DeWire’s</a:t>
            </a:r>
            <a:r>
              <a:rPr lang="en-US" altLang="en-US" sz="4800"/>
              <a:t/>
            </a:r>
            <a:br>
              <a:rPr lang="en-US" altLang="en-US" sz="4800"/>
            </a:br>
            <a:r>
              <a:rPr lang="en-US" altLang="en-US" sz="4000"/>
              <a:t>Quick</a:t>
            </a:r>
            <a:r>
              <a:rPr lang="en-US" altLang="en-US" sz="4800"/>
              <a:t> </a:t>
            </a:r>
            <a:br>
              <a:rPr lang="en-US" altLang="en-US" sz="4800"/>
            </a:br>
            <a:r>
              <a:rPr lang="en-US" altLang="en-US" sz="4000"/>
              <a:t>Lighthouse Tour</a:t>
            </a:r>
          </a:p>
        </p:txBody>
      </p:sp>
      <p:pic>
        <p:nvPicPr>
          <p:cNvPr id="3075" name="Picture 4" descr="DSCN079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6000"/>
            <a:ext cx="5105400" cy="3830638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3048000" y="6134100"/>
            <a:ext cx="3276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</a:rPr>
              <a:t>Contents </a:t>
            </a:r>
            <a:r>
              <a:rPr lang="en-US" altLang="en-US">
                <a:solidFill>
                  <a:schemeClr val="tx2"/>
                </a:solidFill>
                <a:cs typeface="Times New Roman" pitchFamily="18" charset="0"/>
              </a:rPr>
              <a:t>© Elinor DeWire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Caisson Lights</a:t>
            </a:r>
          </a:p>
        </p:txBody>
      </p:sp>
      <p:pic>
        <p:nvPicPr>
          <p:cNvPr id="12291" name="Picture 8" descr="racerock"/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962400"/>
            <a:ext cx="3352800" cy="2659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2" name="Picture 9" descr="fourteenfootbank-CGA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9400" y="381000"/>
            <a:ext cx="2252663" cy="2819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3" name="Picture 10" descr="deerislandcaisson-CGA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70195">
            <a:off x="3124200" y="1371600"/>
            <a:ext cx="2457450" cy="2189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4" name="Picture 12" descr="robbinsree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429000"/>
            <a:ext cx="4495800" cy="318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3" descr="coffeepo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21875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Text Box 15"/>
          <p:cNvSpPr txBox="1">
            <a:spLocks noChangeArrowheads="1"/>
          </p:cNvSpPr>
          <p:nvPr/>
        </p:nvSpPr>
        <p:spPr bwMode="auto">
          <a:xfrm>
            <a:off x="152400" y="3505200"/>
            <a:ext cx="413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Built on piles of rocks and fabricated cribs.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124200" y="277813"/>
            <a:ext cx="5562600" cy="560387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/>
              <a:t>Twin Lights</a:t>
            </a:r>
          </a:p>
        </p:txBody>
      </p:sp>
      <p:pic>
        <p:nvPicPr>
          <p:cNvPr id="13315" name="Picture 8" descr="navesink"/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28600"/>
            <a:ext cx="2692400" cy="2189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6" name="Picture 9" descr="matinicusrockTwinCGA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4495800"/>
            <a:ext cx="2755900" cy="2189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7" name="Picture 10" descr="bakerisland-CGA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590800"/>
            <a:ext cx="3829050" cy="2189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8" name="Picture 11" descr="chatham1830"/>
          <p:cNvPicPr>
            <a:picLocks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4205288"/>
            <a:ext cx="3871913" cy="2327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9" name="Picture 12" descr="Gurnet - National Archiv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914400"/>
            <a:ext cx="5030788" cy="3117850"/>
          </a:xfrm>
          <a:prstGeom prst="rect">
            <a:avLst/>
          </a:prstGeom>
          <a:noFill/>
          <a:ln w="9525">
            <a:solidFill>
              <a:srgbClr val="33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0" name="Text Box 14"/>
          <p:cNvSpPr txBox="1">
            <a:spLocks noChangeArrowheads="1"/>
          </p:cNvSpPr>
          <p:nvPr/>
        </p:nvSpPr>
        <p:spPr bwMode="auto">
          <a:xfrm>
            <a:off x="4114800" y="2743200"/>
            <a:ext cx="45974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These served before technology advanced to produced flashing lights. In the old days, all lights were white and did not flash to identify themselves.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Nauset Triple Lights, Cape Cod</a:t>
            </a:r>
          </a:p>
        </p:txBody>
      </p:sp>
      <p:pic>
        <p:nvPicPr>
          <p:cNvPr id="14339" name="Picture 4" descr="nauset3sisters-CG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8077200" cy="4576763"/>
          </a:xfrm>
          <a:prstGeom prst="rect">
            <a:avLst/>
          </a:prstGeom>
          <a:noFill/>
          <a:ln w="9525">
            <a:solidFill>
              <a:srgbClr val="00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609600" y="5029200"/>
            <a:ext cx="7696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Only a few triple light stations were built in the world. The United States had one.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Buttressed Lights</a:t>
            </a:r>
          </a:p>
        </p:txBody>
      </p:sp>
      <p:pic>
        <p:nvPicPr>
          <p:cNvPr id="15363" name="Picture 6" descr="sabinepass-CGA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981200"/>
            <a:ext cx="4495800" cy="3571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4" name="Picture 7" descr="Estevan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2863" y="1600200"/>
            <a:ext cx="3087687" cy="4530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5" name="Text Box 8"/>
          <p:cNvSpPr txBox="1">
            <a:spLocks noChangeArrowheads="1"/>
          </p:cNvSpPr>
          <p:nvPr/>
        </p:nvSpPr>
        <p:spPr bwMode="auto">
          <a:xfrm>
            <a:off x="136525" y="5753100"/>
            <a:ext cx="47402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A Canadian architect &amp; builder designed these towers to provide extra stability.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/>
              <a:t>Incorporated &amp; Cottage-Style Lights</a:t>
            </a:r>
          </a:p>
        </p:txBody>
      </p:sp>
      <p:pic>
        <p:nvPicPr>
          <p:cNvPr id="16387" name="Picture 8" descr="DSCN2108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293813"/>
            <a:ext cx="3325813" cy="2495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8" name="Picture 9" descr="CedarKeys2-AD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1219200"/>
            <a:ext cx="3543300" cy="2424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9" name="Picture 11" descr="Elinor DeWire-PtNoPt"/>
          <p:cNvPicPr>
            <a:picLocks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0200" y="3352800"/>
            <a:ext cx="3403600" cy="2552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0" name="Picture 15" descr="AlkiPt-DeWire1"/>
          <p:cNvPicPr>
            <a:picLocks noChangeAspect="1" noChangeArrowheads="1"/>
          </p:cNvPicPr>
          <p:nvPr>
            <p:ph sz="quarter" idx="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0" y="4267200"/>
            <a:ext cx="2917825" cy="2189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91" name="Text Box 16"/>
          <p:cNvSpPr txBox="1">
            <a:spLocks noChangeArrowheads="1"/>
          </p:cNvSpPr>
          <p:nvPr/>
        </p:nvSpPr>
        <p:spPr bwMode="auto">
          <a:xfrm>
            <a:off x="457200" y="4076700"/>
            <a:ext cx="2590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These com,bined the quarters and lighthouse or the lighthouse and fog signal building.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Reinforced Concrete Towers</a:t>
            </a:r>
          </a:p>
        </p:txBody>
      </p:sp>
      <p:pic>
        <p:nvPicPr>
          <p:cNvPr id="17411" name="Picture 7" descr="DSCN2021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7600" y="1295400"/>
            <a:ext cx="3659188" cy="487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2" name="Picture 9" descr="barberspoint1915-CGA"/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0" y="2209800"/>
            <a:ext cx="2143125" cy="3124200"/>
          </a:xfr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3" name="Picture 11" descr="Cape_Hinchinbrook-CG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32893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 Box 13"/>
          <p:cNvSpPr txBox="1">
            <a:spLocks noChangeArrowheads="1"/>
          </p:cNvSpPr>
          <p:nvPr/>
        </p:nvSpPr>
        <p:spPr bwMode="auto">
          <a:xfrm>
            <a:off x="533400" y="6324600"/>
            <a:ext cx="827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Built after 1900 when reinforced concrete came into use. This made a strong lighthouse!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Art Deco &amp; Carpenter Gothic</a:t>
            </a:r>
          </a:p>
        </p:txBody>
      </p:sp>
      <p:pic>
        <p:nvPicPr>
          <p:cNvPr id="18435" name="Picture 8" descr="Elly-Hereford"/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3962400"/>
            <a:ext cx="3214688" cy="2624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6" name="Picture 9" descr="DSCN1997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0200" y="1371600"/>
            <a:ext cx="3200400" cy="24018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7" name="Picture 10" descr="DSCN2035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3200400"/>
            <a:ext cx="2573338" cy="3429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8" name="Picture 11" descr="fivefinger1935"/>
          <p:cNvPicPr>
            <a:picLocks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295400"/>
            <a:ext cx="3276600" cy="2560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981200" y="277813"/>
            <a:ext cx="4953000" cy="788987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/>
              <a:t>Skeleton Towers &amp; Modern Lights</a:t>
            </a:r>
          </a:p>
        </p:txBody>
      </p:sp>
      <p:pic>
        <p:nvPicPr>
          <p:cNvPr id="19459" name="Picture 3" descr="CapeKumukahi, HI"/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304800"/>
            <a:ext cx="2251075" cy="327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0" name="Picture 4" descr="pepeekeo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3810000"/>
            <a:ext cx="2028825" cy="2590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1" name="Picture 6" descr="charleston1962-CGA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0" y="1447800"/>
            <a:ext cx="4056063" cy="502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2" name="Picture 8" descr="OakIsland1"/>
          <p:cNvPicPr>
            <a:picLocks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0" y="3733800"/>
            <a:ext cx="1917700" cy="2687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3" name="Picture 9" descr="DSCN215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04800"/>
            <a:ext cx="2341563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257800" y="277813"/>
            <a:ext cx="3429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/>
              <a:t>Superlatives</a:t>
            </a:r>
            <a:br>
              <a:rPr lang="en-US" altLang="en-US" sz="4000"/>
            </a:br>
            <a:r>
              <a:rPr lang="en-US" altLang="en-US" sz="3200"/>
              <a:t>Oldest</a:t>
            </a:r>
          </a:p>
        </p:txBody>
      </p:sp>
      <p:pic>
        <p:nvPicPr>
          <p:cNvPr id="20483" name="Picture 6" descr="Pharos"/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457200"/>
            <a:ext cx="4343400" cy="2689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4" name="Picture 11" descr="sandyhook-CGA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1828800"/>
            <a:ext cx="3576638" cy="3962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5" name="Picture 12" descr="La Coruna"/>
          <p:cNvPicPr>
            <a:picLocks noChangeAspect="1" noChangeArrowheads="1"/>
          </p:cNvPicPr>
          <p:nvPr>
            <p:ph sz="half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352800"/>
            <a:ext cx="4343400" cy="325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6" name="Text Box 13"/>
          <p:cNvSpPr txBox="1">
            <a:spLocks noChangeArrowheads="1"/>
          </p:cNvSpPr>
          <p:nvPr/>
        </p:nvSpPr>
        <p:spPr bwMode="auto">
          <a:xfrm>
            <a:off x="5334000" y="5867400"/>
            <a:ext cx="35814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Sandy Hook, New Jersey – 1764 is the oldest lighthouse in the United States.</a:t>
            </a:r>
          </a:p>
        </p:txBody>
      </p:sp>
      <p:sp>
        <p:nvSpPr>
          <p:cNvPr id="20487" name="Text Box 14"/>
          <p:cNvSpPr txBox="1">
            <a:spLocks noChangeArrowheads="1"/>
          </p:cNvSpPr>
          <p:nvPr/>
        </p:nvSpPr>
        <p:spPr bwMode="auto">
          <a:xfrm>
            <a:off x="1127125" y="5753100"/>
            <a:ext cx="3206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La Coruna, Spain – Middle Ages</a:t>
            </a:r>
          </a:p>
        </p:txBody>
      </p:sp>
      <p:sp>
        <p:nvSpPr>
          <p:cNvPr id="20488" name="Text Box 15"/>
          <p:cNvSpPr txBox="1">
            <a:spLocks noChangeArrowheads="1"/>
          </p:cNvSpPr>
          <p:nvPr/>
        </p:nvSpPr>
        <p:spPr bwMode="auto">
          <a:xfrm>
            <a:off x="685800" y="0"/>
            <a:ext cx="7600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Pharos of Alexandria, Egypt – 180 B.C.E., oldest known lighthouse in the world.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017587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/>
              <a:t>Tallest</a:t>
            </a:r>
            <a:br>
              <a:rPr lang="en-US" altLang="en-US" sz="4000"/>
            </a:br>
            <a:r>
              <a:rPr lang="en-US" altLang="en-US" sz="3200"/>
              <a:t>Cape Hatteras                    Ile de Vierge</a:t>
            </a:r>
          </a:p>
        </p:txBody>
      </p:sp>
      <p:pic>
        <p:nvPicPr>
          <p:cNvPr id="21507" name="Picture 8" descr="Cape Hatteras, NC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295400"/>
            <a:ext cx="3473450" cy="49260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8" name="Picture 9" descr="102Ile_Vierge01_PG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1295400"/>
            <a:ext cx="3290888" cy="4911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9" name="Text Box 10"/>
          <p:cNvSpPr txBox="1">
            <a:spLocks noChangeArrowheads="1"/>
          </p:cNvSpPr>
          <p:nvPr/>
        </p:nvSpPr>
        <p:spPr bwMode="auto">
          <a:xfrm>
            <a:off x="4648200" y="6324600"/>
            <a:ext cx="410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273 feet, in France and tallest in the world.</a:t>
            </a:r>
          </a:p>
        </p:txBody>
      </p:sp>
      <p:sp>
        <p:nvSpPr>
          <p:cNvPr id="21510" name="Text Box 11"/>
          <p:cNvSpPr txBox="1">
            <a:spLocks noChangeArrowheads="1"/>
          </p:cNvSpPr>
          <p:nvPr/>
        </p:nvSpPr>
        <p:spPr bwMode="auto">
          <a:xfrm>
            <a:off x="1066800" y="6324600"/>
            <a:ext cx="2673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198 feet, tallest in the USA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FYI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/>
              <a:t>The world total of lighthouses is estimated at more than 25,000. Even landlocked nations have them on lakes and rivers.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/>
              <a:t>The United States has about 680 lighthouses still standing. There were about 1500 in 1915.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/>
              <a:t>Michigan has the most lighthouses in the U.S.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/>
              <a:t>Washington has 21 lighthouses remaining. Cape Disappointment is the oldest, established in 1856.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/>
          </a:p>
        </p:txBody>
      </p:sp>
      <p:pic>
        <p:nvPicPr>
          <p:cNvPr id="4100" name="Picture 4" descr="Beam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57200"/>
            <a:ext cx="15049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Beam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1000"/>
            <a:ext cx="15049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Brightest</a:t>
            </a:r>
          </a:p>
        </p:txBody>
      </p:sp>
      <p:pic>
        <p:nvPicPr>
          <p:cNvPr id="22531" name="Picture 6" descr="oakisland-CGA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254250"/>
            <a:ext cx="4038600" cy="3222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2" name="Text Box 7"/>
          <p:cNvSpPr txBox="1">
            <a:spLocks noChangeArrowheads="1"/>
          </p:cNvSpPr>
          <p:nvPr/>
        </p:nvSpPr>
        <p:spPr bwMode="auto">
          <a:xfrm>
            <a:off x="914400" y="5715000"/>
            <a:ext cx="3276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Oak Island, North Carolina, brightest in the USA.</a:t>
            </a:r>
          </a:p>
        </p:txBody>
      </p:sp>
      <p:pic>
        <p:nvPicPr>
          <p:cNvPr id="22533" name="Picture 8" descr="CapePoint1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1722438"/>
            <a:ext cx="3124200" cy="428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4" name="Text Box 9"/>
          <p:cNvSpPr txBox="1">
            <a:spLocks noChangeArrowheads="1"/>
          </p:cNvSpPr>
          <p:nvPr/>
        </p:nvSpPr>
        <p:spPr bwMode="auto">
          <a:xfrm>
            <a:off x="5105400" y="6096000"/>
            <a:ext cx="3124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Cape Point,  South Africa, said to be the world’s brightest.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Fresnel’s Amazing Lens</a:t>
            </a:r>
          </a:p>
        </p:txBody>
      </p:sp>
      <p:pic>
        <p:nvPicPr>
          <p:cNvPr id="23555" name="Picture 4" descr="Fresnel lenses-USLH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63246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8" descr="Fresn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295400"/>
            <a:ext cx="219868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9" descr="Fresnel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343400"/>
            <a:ext cx="13525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10"/>
          <p:cNvSpPr txBox="1">
            <a:spLocks noChangeArrowheads="1"/>
          </p:cNvSpPr>
          <p:nvPr/>
        </p:nvSpPr>
        <p:spPr bwMode="auto">
          <a:xfrm>
            <a:off x="288925" y="5753100"/>
            <a:ext cx="58070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Jean-Augustin Fresnel, a French physicist, revolutionized lighthouse optics in 1826.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/>
              <a:t>Lenticular</a:t>
            </a:r>
            <a:br>
              <a:rPr lang="en-US" altLang="en-US" sz="4000"/>
            </a:br>
            <a:r>
              <a:rPr lang="en-US" altLang="en-US" sz="4000"/>
              <a:t>Optics</a:t>
            </a:r>
          </a:p>
        </p:txBody>
      </p:sp>
      <p:pic>
        <p:nvPicPr>
          <p:cNvPr id="24579" name="Picture 8" descr="Assateague"/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533400"/>
            <a:ext cx="2286000" cy="304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0" name="Picture 9" descr="Canaverallens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8400" y="457200"/>
            <a:ext cx="1990725" cy="327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1" name="Picture 10" descr="Au Sable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3733800"/>
            <a:ext cx="1790700" cy="2743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2" name="Picture 11" descr="Destructionlens2"/>
          <p:cNvPicPr>
            <a:picLocks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600" y="3886200"/>
            <a:ext cx="2017713" cy="2687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3" name="Picture 15" descr="CapeD &amp; North Hea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676400"/>
            <a:ext cx="2454275" cy="42672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4" name="Text Box 16"/>
          <p:cNvSpPr txBox="1">
            <a:spLocks noChangeArrowheads="1"/>
          </p:cNvSpPr>
          <p:nvPr/>
        </p:nvSpPr>
        <p:spPr bwMode="auto">
          <a:xfrm>
            <a:off x="3352800" y="5943600"/>
            <a:ext cx="2171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Cape Disappointment</a:t>
            </a:r>
          </a:p>
        </p:txBody>
      </p:sp>
      <p:sp>
        <p:nvSpPr>
          <p:cNvPr id="24585" name="Text Box 17"/>
          <p:cNvSpPr txBox="1">
            <a:spLocks noChangeArrowheads="1"/>
          </p:cNvSpPr>
          <p:nvPr/>
        </p:nvSpPr>
        <p:spPr bwMode="auto">
          <a:xfrm>
            <a:off x="6477000" y="6324600"/>
            <a:ext cx="1866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Destruction Island</a:t>
            </a:r>
          </a:p>
        </p:txBody>
      </p:sp>
      <p:sp>
        <p:nvSpPr>
          <p:cNvPr id="24586" name="Text Box 18"/>
          <p:cNvSpPr txBox="1">
            <a:spLocks noChangeArrowheads="1"/>
          </p:cNvSpPr>
          <p:nvPr/>
        </p:nvSpPr>
        <p:spPr bwMode="auto">
          <a:xfrm>
            <a:off x="1295400" y="6324600"/>
            <a:ext cx="1028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Au Sable</a:t>
            </a:r>
          </a:p>
        </p:txBody>
      </p:sp>
      <p:sp>
        <p:nvSpPr>
          <p:cNvPr id="24587" name="Text Box 19"/>
          <p:cNvSpPr txBox="1">
            <a:spLocks noChangeArrowheads="1"/>
          </p:cNvSpPr>
          <p:nvPr/>
        </p:nvSpPr>
        <p:spPr bwMode="auto">
          <a:xfrm>
            <a:off x="6461125" y="190500"/>
            <a:ext cx="1638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Cape Canaveral</a:t>
            </a:r>
          </a:p>
        </p:txBody>
      </p:sp>
      <p:sp>
        <p:nvSpPr>
          <p:cNvPr id="24588" name="Text Box 20"/>
          <p:cNvSpPr txBox="1">
            <a:spLocks noChangeArrowheads="1"/>
          </p:cNvSpPr>
          <p:nvPr/>
        </p:nvSpPr>
        <p:spPr bwMode="auto">
          <a:xfrm>
            <a:off x="746125" y="266700"/>
            <a:ext cx="1225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Assateague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9" descr="Admiraltylens"/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3800" y="152400"/>
            <a:ext cx="1708150" cy="2819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3" name="Picture 10" descr="3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600" y="304800"/>
            <a:ext cx="2255838" cy="2819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4" name="Picture 11" descr="Navesink"/>
          <p:cNvPicPr>
            <a:picLocks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581400"/>
            <a:ext cx="2343150" cy="3124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5" name="Picture 12" descr="Negrillens"/>
          <p:cNvPicPr>
            <a:picLocks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52400"/>
            <a:ext cx="2219325" cy="327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6" name="Picture 13" descr="DSCN23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429000"/>
            <a:ext cx="2341563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14" descr="PtRobinsonlens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048000"/>
            <a:ext cx="26860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Text Box 15"/>
          <p:cNvSpPr txBox="1">
            <a:spLocks noChangeArrowheads="1"/>
          </p:cNvSpPr>
          <p:nvPr/>
        </p:nvSpPr>
        <p:spPr bwMode="auto">
          <a:xfrm>
            <a:off x="822325" y="6362700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Navesink clamshell</a:t>
            </a:r>
          </a:p>
        </p:txBody>
      </p:sp>
      <p:sp>
        <p:nvSpPr>
          <p:cNvPr id="25609" name="Text Box 16"/>
          <p:cNvSpPr txBox="1">
            <a:spLocks noChangeArrowheads="1"/>
          </p:cNvSpPr>
          <p:nvPr/>
        </p:nvSpPr>
        <p:spPr bwMode="auto">
          <a:xfrm>
            <a:off x="6080125" y="190500"/>
            <a:ext cx="172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DeTour Reef 3.5</a:t>
            </a:r>
          </a:p>
        </p:txBody>
      </p:sp>
      <p:sp>
        <p:nvSpPr>
          <p:cNvPr id="25610" name="Text Box 17"/>
          <p:cNvSpPr txBox="1">
            <a:spLocks noChangeArrowheads="1"/>
          </p:cNvSpPr>
          <p:nvPr/>
        </p:nvSpPr>
        <p:spPr bwMode="auto">
          <a:xfrm>
            <a:off x="669925" y="114300"/>
            <a:ext cx="173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Negril drum lens</a:t>
            </a:r>
          </a:p>
        </p:txBody>
      </p:sp>
      <p:sp>
        <p:nvSpPr>
          <p:cNvPr id="25611" name="Text Box 18"/>
          <p:cNvSpPr txBox="1">
            <a:spLocks noChangeArrowheads="1"/>
          </p:cNvSpPr>
          <p:nvPr/>
        </p:nvSpPr>
        <p:spPr bwMode="auto">
          <a:xfrm>
            <a:off x="3505200" y="6491288"/>
            <a:ext cx="1600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Point Robinson</a:t>
            </a:r>
          </a:p>
        </p:txBody>
      </p:sp>
      <p:sp>
        <p:nvSpPr>
          <p:cNvPr id="25612" name="Text Box 19"/>
          <p:cNvSpPr txBox="1">
            <a:spLocks noChangeArrowheads="1"/>
          </p:cNvSpPr>
          <p:nvPr/>
        </p:nvSpPr>
        <p:spPr bwMode="auto">
          <a:xfrm>
            <a:off x="6765925" y="3390900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Lightship lenses</a:t>
            </a:r>
          </a:p>
        </p:txBody>
      </p:sp>
      <p:sp>
        <p:nvSpPr>
          <p:cNvPr id="25613" name="Text Box 20"/>
          <p:cNvSpPr txBox="1">
            <a:spLocks noChangeArrowheads="1"/>
          </p:cNvSpPr>
          <p:nvPr/>
        </p:nvSpPr>
        <p:spPr bwMode="auto">
          <a:xfrm>
            <a:off x="3733800" y="2514600"/>
            <a:ext cx="1663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Admiralty Head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4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4343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/>
              <a:t>Largest Lens</a:t>
            </a:r>
            <a:br>
              <a:rPr lang="en-US" altLang="en-US" sz="4000"/>
            </a:br>
            <a:r>
              <a:rPr lang="en-US" altLang="en-US" sz="3200"/>
              <a:t>Hyper-Radial</a:t>
            </a:r>
          </a:p>
        </p:txBody>
      </p:sp>
      <p:pic>
        <p:nvPicPr>
          <p:cNvPr id="26627" name="Picture 4" descr="Makapu'u - USLHS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362200"/>
            <a:ext cx="4419600" cy="3152775"/>
          </a:xfrm>
          <a:noFill/>
          <a:ln w="25400">
            <a:solidFill>
              <a:srgbClr val="00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8" name="Text Box 10"/>
          <p:cNvSpPr txBox="1">
            <a:spLocks noChangeArrowheads="1"/>
          </p:cNvSpPr>
          <p:nvPr/>
        </p:nvSpPr>
        <p:spPr bwMode="auto">
          <a:xfrm>
            <a:off x="1295400" y="5562600"/>
            <a:ext cx="29718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Makapu’u Point, Hawai’I has the only hyper-radial lens in the United States.</a:t>
            </a:r>
          </a:p>
        </p:txBody>
      </p:sp>
      <p:pic>
        <p:nvPicPr>
          <p:cNvPr id="26629" name="Picture 11" descr="Author at Makapu'u Lighthouse Feb 198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838200"/>
            <a:ext cx="3532188" cy="52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9" descr="Destructionlens3"/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52400"/>
            <a:ext cx="3733800" cy="28019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1" name="Picture 13" descr="PtAren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86200"/>
            <a:ext cx="3657600" cy="274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17"/>
          <p:cNvSpPr txBox="1">
            <a:spLocks noChangeArrowheads="1"/>
          </p:cNvSpPr>
          <p:nvPr/>
        </p:nvSpPr>
        <p:spPr bwMode="auto">
          <a:xfrm>
            <a:off x="898525" y="6438900"/>
            <a:ext cx="2578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Point Reyes mercury float</a:t>
            </a:r>
          </a:p>
        </p:txBody>
      </p:sp>
      <p:sp>
        <p:nvSpPr>
          <p:cNvPr id="27653" name="Text Box 18"/>
          <p:cNvSpPr txBox="1">
            <a:spLocks noChangeArrowheads="1"/>
          </p:cNvSpPr>
          <p:nvPr/>
        </p:nvSpPr>
        <p:spPr bwMode="auto">
          <a:xfrm>
            <a:off x="457200" y="2590800"/>
            <a:ext cx="325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Destruction Island chariot wheels</a:t>
            </a:r>
          </a:p>
        </p:txBody>
      </p:sp>
      <p:pic>
        <p:nvPicPr>
          <p:cNvPr id="27654" name="Picture 21" descr="drivemech-Reyes-HABS"/>
          <p:cNvPicPr>
            <a:picLocks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304800"/>
            <a:ext cx="3133725" cy="3886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5" name="Picture 22" descr="Huntingweightpit-HABS"/>
          <p:cNvPicPr>
            <a:picLocks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0" y="3810000"/>
            <a:ext cx="2009775" cy="2819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6" name="Text Box 23"/>
          <p:cNvSpPr txBox="1">
            <a:spLocks noChangeArrowheads="1"/>
          </p:cNvSpPr>
          <p:nvPr/>
        </p:nvSpPr>
        <p:spPr bwMode="auto">
          <a:xfrm>
            <a:off x="3962400" y="4267200"/>
            <a:ext cx="2832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Point Reyes gear mechanism</a:t>
            </a:r>
          </a:p>
        </p:txBody>
      </p:sp>
      <p:sp>
        <p:nvSpPr>
          <p:cNvPr id="27657" name="Text Box 24"/>
          <p:cNvSpPr txBox="1">
            <a:spLocks noChangeArrowheads="1"/>
          </p:cNvSpPr>
          <p:nvPr/>
        </p:nvSpPr>
        <p:spPr bwMode="auto">
          <a:xfrm>
            <a:off x="4648200" y="4800600"/>
            <a:ext cx="19050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Weight-drop cage at right—the appartus worked somewhat like a cuckoo clock with weights.</a:t>
            </a:r>
          </a:p>
        </p:txBody>
      </p:sp>
      <p:sp>
        <p:nvSpPr>
          <p:cNvPr id="27658" name="Text Box 25"/>
          <p:cNvSpPr txBox="1">
            <a:spLocks noChangeArrowheads="1"/>
          </p:cNvSpPr>
          <p:nvPr/>
        </p:nvSpPr>
        <p:spPr bwMode="auto">
          <a:xfrm>
            <a:off x="381000" y="3124200"/>
            <a:ext cx="4419600" cy="5794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/>
              <a:t>  </a:t>
            </a:r>
            <a:r>
              <a:rPr lang="en-US" altLang="en-US" sz="2800"/>
              <a:t>Lens Rotation Methods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7813"/>
            <a:ext cx="8229600" cy="331787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/>
              <a:t>Fog Signals - Bells</a:t>
            </a:r>
          </a:p>
        </p:txBody>
      </p:sp>
      <p:pic>
        <p:nvPicPr>
          <p:cNvPr id="28675" name="Picture 8" descr="averyrock"/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914400"/>
            <a:ext cx="4038600" cy="3003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6" name="Picture 9" descr="capeneddickBell-CGA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914400"/>
            <a:ext cx="3657600" cy="2971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7" name="Picture 12" descr="01-oldLHbefore1933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4495800"/>
            <a:ext cx="4038600" cy="1951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8" name="Picture 13" descr="bell"/>
          <p:cNvPicPr>
            <a:picLocks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4191000"/>
            <a:ext cx="3276600" cy="2459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9" name="Picture 15" descr="PtNoPtearl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343400"/>
            <a:ext cx="30480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Text Box 16"/>
          <p:cNvSpPr txBox="1">
            <a:spLocks noChangeArrowheads="1"/>
          </p:cNvSpPr>
          <p:nvPr/>
        </p:nvSpPr>
        <p:spPr bwMode="auto">
          <a:xfrm>
            <a:off x="6019800" y="3733800"/>
            <a:ext cx="148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Cape Neddick</a:t>
            </a:r>
          </a:p>
        </p:txBody>
      </p:sp>
      <p:sp>
        <p:nvSpPr>
          <p:cNvPr id="28681" name="Text Box 17"/>
          <p:cNvSpPr txBox="1">
            <a:spLocks noChangeArrowheads="1"/>
          </p:cNvSpPr>
          <p:nvPr/>
        </p:nvSpPr>
        <p:spPr bwMode="auto">
          <a:xfrm>
            <a:off x="1355725" y="3771900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Avery Rock</a:t>
            </a:r>
          </a:p>
        </p:txBody>
      </p:sp>
      <p:sp>
        <p:nvSpPr>
          <p:cNvPr id="28682" name="Text Box 18"/>
          <p:cNvSpPr txBox="1">
            <a:spLocks noChangeArrowheads="1"/>
          </p:cNvSpPr>
          <p:nvPr/>
        </p:nvSpPr>
        <p:spPr bwMode="auto">
          <a:xfrm>
            <a:off x="288925" y="6210300"/>
            <a:ext cx="1543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Point No Point</a:t>
            </a:r>
          </a:p>
        </p:txBody>
      </p:sp>
      <p:sp>
        <p:nvSpPr>
          <p:cNvPr id="28683" name="Text Box 19"/>
          <p:cNvSpPr txBox="1">
            <a:spLocks noChangeArrowheads="1"/>
          </p:cNvSpPr>
          <p:nvPr/>
        </p:nvSpPr>
        <p:spPr bwMode="auto">
          <a:xfrm>
            <a:off x="6400800" y="6400800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Browns Point</a:t>
            </a:r>
          </a:p>
        </p:txBody>
      </p:sp>
      <p:sp>
        <p:nvSpPr>
          <p:cNvPr id="28684" name="Text Box 20"/>
          <p:cNvSpPr txBox="1">
            <a:spLocks noChangeArrowheads="1"/>
          </p:cNvSpPr>
          <p:nvPr/>
        </p:nvSpPr>
        <p:spPr bwMode="auto">
          <a:xfrm>
            <a:off x="228600" y="914400"/>
            <a:ext cx="4540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Many lighthouses had fog signaling equipment.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/>
              <a:t>Steam Whistles &amp; Sirens</a:t>
            </a:r>
          </a:p>
        </p:txBody>
      </p:sp>
      <p:pic>
        <p:nvPicPr>
          <p:cNvPr id="29699" name="Picture 9" descr="PtRobfoghouse-circa1891"/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990600"/>
            <a:ext cx="3886200" cy="3109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0" name="Picture 10" descr="PtRoblenslantern1891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3581400"/>
            <a:ext cx="3810000" cy="3059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1" name="Picture 14" descr="UW11944SpecColl"/>
          <p:cNvPicPr>
            <a:picLocks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1676400"/>
            <a:ext cx="3736975" cy="457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2" name="Text Box 16"/>
          <p:cNvSpPr txBox="1">
            <a:spLocks noChangeArrowheads="1"/>
          </p:cNvSpPr>
          <p:nvPr/>
        </p:nvSpPr>
        <p:spPr bwMode="auto">
          <a:xfrm>
            <a:off x="4556125" y="1181100"/>
            <a:ext cx="3282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Point Robinson (both images left)</a:t>
            </a:r>
          </a:p>
        </p:txBody>
      </p:sp>
      <p:sp>
        <p:nvSpPr>
          <p:cNvPr id="29703" name="Text Box 17"/>
          <p:cNvSpPr txBox="1">
            <a:spLocks noChangeArrowheads="1"/>
          </p:cNvSpPr>
          <p:nvPr/>
        </p:nvSpPr>
        <p:spPr bwMode="auto">
          <a:xfrm>
            <a:off x="5089525" y="6210300"/>
            <a:ext cx="1422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Cape Flattery</a:t>
            </a:r>
          </a:p>
        </p:txBody>
      </p:sp>
      <p:sp>
        <p:nvSpPr>
          <p:cNvPr id="29704" name="Text Box 19"/>
          <p:cNvSpPr txBox="1">
            <a:spLocks noChangeArrowheads="1"/>
          </p:cNvSpPr>
          <p:nvPr/>
        </p:nvSpPr>
        <p:spPr bwMode="auto">
          <a:xfrm>
            <a:off x="5241925" y="2247900"/>
            <a:ext cx="30638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The smokestacks show where the coal-fired boilers were located to make steam.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8" descr="Semiahmoo1"/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295400"/>
            <a:ext cx="3429000" cy="2846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3" name="Picture 9" descr="light and bldg"/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4343400"/>
            <a:ext cx="3381375" cy="2189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4" name="Picture 10" descr="machinery"/>
          <p:cNvPicPr>
            <a:picLocks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0" y="1905000"/>
            <a:ext cx="4064000" cy="457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19" name="Rectangle 11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Compressed Air Horns</a:t>
            </a:r>
          </a:p>
        </p:txBody>
      </p:sp>
      <p:sp>
        <p:nvSpPr>
          <p:cNvPr id="30726" name="Text Box 12"/>
          <p:cNvSpPr txBox="1">
            <a:spLocks noChangeArrowheads="1"/>
          </p:cNvSpPr>
          <p:nvPr/>
        </p:nvSpPr>
        <p:spPr bwMode="auto">
          <a:xfrm>
            <a:off x="3048000" y="4495800"/>
            <a:ext cx="116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Turn Point</a:t>
            </a:r>
          </a:p>
        </p:txBody>
      </p:sp>
      <p:sp>
        <p:nvSpPr>
          <p:cNvPr id="30727" name="Text Box 13"/>
          <p:cNvSpPr txBox="1">
            <a:spLocks noChangeArrowheads="1"/>
          </p:cNvSpPr>
          <p:nvPr/>
        </p:nvSpPr>
        <p:spPr bwMode="auto">
          <a:xfrm>
            <a:off x="898525" y="3695700"/>
            <a:ext cx="1276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Semiahmoo</a:t>
            </a:r>
          </a:p>
        </p:txBody>
      </p:sp>
      <p:sp>
        <p:nvSpPr>
          <p:cNvPr id="30728" name="Text Box 14"/>
          <p:cNvSpPr txBox="1">
            <a:spLocks noChangeArrowheads="1"/>
          </p:cNvSpPr>
          <p:nvPr/>
        </p:nvSpPr>
        <p:spPr bwMode="auto">
          <a:xfrm>
            <a:off x="4327525" y="1257300"/>
            <a:ext cx="399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These blared the classic </a:t>
            </a:r>
            <a:r>
              <a:rPr lang="en-US" altLang="en-US" i="1"/>
              <a:t>beeeee-ooohhhh!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Modern Lights &amp; Horns</a:t>
            </a:r>
          </a:p>
        </p:txBody>
      </p:sp>
      <p:pic>
        <p:nvPicPr>
          <p:cNvPr id="31747" name="Picture 8" descr="DSCN2090"/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143000"/>
            <a:ext cx="1944688" cy="2590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8" name="Picture 9" descr="DSCN2348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1219200"/>
            <a:ext cx="3325813" cy="2495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9" name="Picture 10" descr="DSCN3670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3962400"/>
            <a:ext cx="3429000" cy="2573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50" name="Picture 11" descr="DSCN1236"/>
          <p:cNvPicPr>
            <a:picLocks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1371600"/>
            <a:ext cx="1830388" cy="2438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51" name="Picture 12" descr="DSCN134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114800"/>
            <a:ext cx="3352800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Text Box 13"/>
          <p:cNvSpPr txBox="1">
            <a:spLocks noChangeArrowheads="1"/>
          </p:cNvSpPr>
          <p:nvPr/>
        </p:nvSpPr>
        <p:spPr bwMode="auto">
          <a:xfrm>
            <a:off x="1600200" y="6491288"/>
            <a:ext cx="1543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Point No Point</a:t>
            </a:r>
          </a:p>
        </p:txBody>
      </p:sp>
      <p:sp>
        <p:nvSpPr>
          <p:cNvPr id="31753" name="Text Box 14"/>
          <p:cNvSpPr txBox="1">
            <a:spLocks noChangeArrowheads="1"/>
          </p:cNvSpPr>
          <p:nvPr/>
        </p:nvSpPr>
        <p:spPr bwMode="auto">
          <a:xfrm>
            <a:off x="6096000" y="1371600"/>
            <a:ext cx="1282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Point Reyes</a:t>
            </a:r>
          </a:p>
        </p:txBody>
      </p:sp>
      <p:sp>
        <p:nvSpPr>
          <p:cNvPr id="31754" name="Text Box 15"/>
          <p:cNvSpPr txBox="1">
            <a:spLocks noChangeArrowheads="1"/>
          </p:cNvSpPr>
          <p:nvPr/>
        </p:nvSpPr>
        <p:spPr bwMode="auto">
          <a:xfrm>
            <a:off x="4343400" y="4191000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New Dungeness</a:t>
            </a:r>
          </a:p>
        </p:txBody>
      </p:sp>
      <p:sp>
        <p:nvSpPr>
          <p:cNvPr id="31755" name="Text Box 17"/>
          <p:cNvSpPr txBox="1">
            <a:spLocks noChangeArrowheads="1"/>
          </p:cNvSpPr>
          <p:nvPr/>
        </p:nvSpPr>
        <p:spPr bwMode="auto">
          <a:xfrm>
            <a:off x="593725" y="3238500"/>
            <a:ext cx="1041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Point Sur</a:t>
            </a:r>
          </a:p>
        </p:txBody>
      </p:sp>
      <p:sp>
        <p:nvSpPr>
          <p:cNvPr id="31756" name="Text Box 20"/>
          <p:cNvSpPr txBox="1">
            <a:spLocks noChangeArrowheads="1"/>
          </p:cNvSpPr>
          <p:nvPr/>
        </p:nvSpPr>
        <p:spPr bwMode="auto">
          <a:xfrm>
            <a:off x="4800600" y="3124200"/>
            <a:ext cx="39782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Light sensors below look like eyes and turn the lights on and off or turn the fog signals on and off.</a:t>
            </a:r>
          </a:p>
        </p:txBody>
      </p:sp>
      <p:sp>
        <p:nvSpPr>
          <p:cNvPr id="31757" name="Text Box 21"/>
          <p:cNvSpPr txBox="1">
            <a:spLocks noChangeArrowheads="1"/>
          </p:cNvSpPr>
          <p:nvPr/>
        </p:nvSpPr>
        <p:spPr bwMode="auto">
          <a:xfrm>
            <a:off x="2498725" y="1104900"/>
            <a:ext cx="2044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Modern Fesnel lens </a:t>
            </a:r>
          </a:p>
        </p:txBody>
      </p:sp>
      <p:sp>
        <p:nvSpPr>
          <p:cNvPr id="31758" name="Line 22"/>
          <p:cNvSpPr>
            <a:spLocks noChangeShapeType="1"/>
          </p:cNvSpPr>
          <p:nvPr/>
        </p:nvSpPr>
        <p:spPr bwMode="auto">
          <a:xfrm flipH="1">
            <a:off x="3962400" y="1295400"/>
            <a:ext cx="533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9" name="Line 23"/>
          <p:cNvSpPr>
            <a:spLocks noChangeShapeType="1"/>
          </p:cNvSpPr>
          <p:nvPr/>
        </p:nvSpPr>
        <p:spPr bwMode="auto">
          <a:xfrm flipH="1">
            <a:off x="3429000" y="3810000"/>
            <a:ext cx="1371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0" name="Line 24"/>
          <p:cNvSpPr>
            <a:spLocks noChangeShapeType="1"/>
          </p:cNvSpPr>
          <p:nvPr/>
        </p:nvSpPr>
        <p:spPr bwMode="auto">
          <a:xfrm>
            <a:off x="6172200" y="4038600"/>
            <a:ext cx="228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7813"/>
            <a:ext cx="6629400" cy="865187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/>
              <a:t>What is a “lighthouse?”</a:t>
            </a:r>
          </a:p>
        </p:txBody>
      </p:sp>
      <p:pic>
        <p:nvPicPr>
          <p:cNvPr id="5123" name="Picture 8" descr="Sentinel Island, AK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2057400"/>
            <a:ext cx="2211388" cy="2189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4" name="Picture 9" descr="Oostende,Belgium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990600"/>
            <a:ext cx="1643063" cy="2189163"/>
          </a:xfrm>
          <a:noFill/>
          <a:ln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5" name="Picture 11" descr="HofR"/>
          <p:cNvPicPr>
            <a:picLocks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64450" y="2362200"/>
            <a:ext cx="1479550" cy="2189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6" name="Picture 13" descr="Michigan City, 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495800"/>
            <a:ext cx="31496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4" descr="Copy of DSCN239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19200"/>
            <a:ext cx="2055813" cy="2740025"/>
          </a:xfrm>
          <a:prstGeom prst="rect">
            <a:avLst/>
          </a:prstGeom>
          <a:noFill/>
          <a:ln w="15875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15" descr="DrumPt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524000"/>
            <a:ext cx="2341563" cy="3121025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16" descr="ChesapeakeTexasTow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95800"/>
            <a:ext cx="3395663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8" descr="SevenFootKnoll, MD"/>
          <p:cNvPicPr>
            <a:picLocks noChangeAspect="1" noChangeArrowheads="1"/>
          </p:cNvPicPr>
          <p:nvPr>
            <p:ph sz="quarter" idx="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0" y="4648200"/>
            <a:ext cx="2667000" cy="1931988"/>
          </a:xfrm>
          <a:noFill/>
          <a:ln w="158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31" name="Picture 19" descr="Finns Point, NJ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33800"/>
            <a:ext cx="1608138" cy="2362200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20" descr="Navesin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28600"/>
            <a:ext cx="243840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Fuel Storage</a:t>
            </a:r>
          </a:p>
        </p:txBody>
      </p:sp>
      <p:pic>
        <p:nvPicPr>
          <p:cNvPr id="32771" name="Picture 8" descr="DSCN3379"/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533400"/>
            <a:ext cx="2230438" cy="2971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2" name="Picture 11" descr="Cape Canaveral, FL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0800" y="228600"/>
            <a:ext cx="2509838" cy="320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3" name="Picture 14" descr="DSCN2024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3810000"/>
            <a:ext cx="2438400" cy="1830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4" name="Picture 17" descr="NUBBLE9"/>
          <p:cNvPicPr>
            <a:picLocks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1800" y="1219200"/>
            <a:ext cx="2971800" cy="2290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5" name="Picture 18" descr="portlandheadpre189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733800"/>
            <a:ext cx="3886200" cy="289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Text Box 19"/>
          <p:cNvSpPr txBox="1">
            <a:spLocks noChangeArrowheads="1"/>
          </p:cNvSpPr>
          <p:nvPr/>
        </p:nvSpPr>
        <p:spPr bwMode="auto">
          <a:xfrm>
            <a:off x="533400" y="5715000"/>
            <a:ext cx="1435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Point Vicente</a:t>
            </a:r>
          </a:p>
        </p:txBody>
      </p:sp>
      <p:sp>
        <p:nvSpPr>
          <p:cNvPr id="32777" name="Text Box 20"/>
          <p:cNvSpPr txBox="1">
            <a:spLocks noChangeArrowheads="1"/>
          </p:cNvSpPr>
          <p:nvPr/>
        </p:nvSpPr>
        <p:spPr bwMode="auto">
          <a:xfrm>
            <a:off x="685800" y="3429000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New Dungeness</a:t>
            </a:r>
          </a:p>
        </p:txBody>
      </p:sp>
      <p:pic>
        <p:nvPicPr>
          <p:cNvPr id="32778" name="Picture 21" descr="HuntingIs-oilhouse-HAB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114800"/>
            <a:ext cx="2743200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9" name="Text Box 22"/>
          <p:cNvSpPr txBox="1">
            <a:spLocks noChangeArrowheads="1"/>
          </p:cNvSpPr>
          <p:nvPr/>
        </p:nvSpPr>
        <p:spPr bwMode="auto">
          <a:xfrm>
            <a:off x="2971800" y="6096000"/>
            <a:ext cx="154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Hunting Island</a:t>
            </a:r>
          </a:p>
        </p:txBody>
      </p:sp>
      <p:sp>
        <p:nvSpPr>
          <p:cNvPr id="32780" name="Text Box 23"/>
          <p:cNvSpPr txBox="1">
            <a:spLocks noChangeArrowheads="1"/>
          </p:cNvSpPr>
          <p:nvPr/>
        </p:nvSpPr>
        <p:spPr bwMode="auto">
          <a:xfrm>
            <a:off x="3413125" y="3238500"/>
            <a:ext cx="148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Cape Neddick</a:t>
            </a:r>
          </a:p>
        </p:txBody>
      </p:sp>
      <p:sp>
        <p:nvSpPr>
          <p:cNvPr id="32781" name="Text Box 24"/>
          <p:cNvSpPr txBox="1">
            <a:spLocks noChangeArrowheads="1"/>
          </p:cNvSpPr>
          <p:nvPr/>
        </p:nvSpPr>
        <p:spPr bwMode="auto">
          <a:xfrm>
            <a:off x="7086600" y="41148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Portland Head</a:t>
            </a:r>
          </a:p>
        </p:txBody>
      </p:sp>
      <p:sp>
        <p:nvSpPr>
          <p:cNvPr id="32782" name="Text Box 25"/>
          <p:cNvSpPr txBox="1">
            <a:spLocks noChangeArrowheads="1"/>
          </p:cNvSpPr>
          <p:nvPr/>
        </p:nvSpPr>
        <p:spPr bwMode="auto">
          <a:xfrm>
            <a:off x="7467600" y="342900"/>
            <a:ext cx="152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Cape Canaveral</a:t>
            </a:r>
          </a:p>
        </p:txBody>
      </p:sp>
      <p:sp>
        <p:nvSpPr>
          <p:cNvPr id="32783" name="Line 26"/>
          <p:cNvSpPr>
            <a:spLocks noChangeShapeType="1"/>
          </p:cNvSpPr>
          <p:nvPr/>
        </p:nvSpPr>
        <p:spPr bwMode="auto">
          <a:xfrm flipH="1">
            <a:off x="7848600" y="2743200"/>
            <a:ext cx="457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4" name="Line 27"/>
          <p:cNvSpPr>
            <a:spLocks noChangeShapeType="1"/>
          </p:cNvSpPr>
          <p:nvPr/>
        </p:nvSpPr>
        <p:spPr bwMode="auto">
          <a:xfrm flipV="1">
            <a:off x="7620000" y="5257800"/>
            <a:ext cx="304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5" name="Line 28"/>
          <p:cNvSpPr>
            <a:spLocks noChangeShapeType="1"/>
          </p:cNvSpPr>
          <p:nvPr/>
        </p:nvSpPr>
        <p:spPr bwMode="auto">
          <a:xfrm flipH="1">
            <a:off x="5410200" y="1981200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WordArt 5"/>
          <p:cNvSpPr>
            <a:spLocks noChangeArrowheads="1" noChangeShapeType="1" noTextEdit="1"/>
          </p:cNvSpPr>
          <p:nvPr/>
        </p:nvSpPr>
        <p:spPr bwMode="auto">
          <a:xfrm>
            <a:off x="1524000" y="3103563"/>
            <a:ext cx="5867400" cy="630237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4000" kern="10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Kartika"/>
                <a:cs typeface="Kartika"/>
              </a:rPr>
              <a:t>Thanks for viewing!</a:t>
            </a:r>
          </a:p>
        </p:txBody>
      </p:sp>
      <p:pic>
        <p:nvPicPr>
          <p:cNvPr id="33795" name="Picture 6" descr="leave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9010">
            <a:off x="6400800" y="762000"/>
            <a:ext cx="21240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8" descr="leave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28713">
            <a:off x="457200" y="762000"/>
            <a:ext cx="21240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10" descr="best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838200"/>
            <a:ext cx="3219450" cy="1889125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8" name="Text Box 11"/>
          <p:cNvSpPr txBox="1">
            <a:spLocks noChangeArrowheads="1"/>
          </p:cNvSpPr>
          <p:nvPr/>
        </p:nvSpPr>
        <p:spPr bwMode="auto">
          <a:xfrm>
            <a:off x="169863" y="4114800"/>
            <a:ext cx="8974137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/>
              <a:t>Check out my Lighthouse Blog at elinordewire.blogspot.com.</a:t>
            </a:r>
          </a:p>
          <a:p>
            <a:endParaRPr lang="en-US" altLang="en-US" sz="2800"/>
          </a:p>
          <a:p>
            <a:r>
              <a:rPr lang="en-US" altLang="en-US" sz="2800"/>
              <a:t>Visit my Author Facebook Page at “Elinor DeWire, Author.”</a:t>
            </a:r>
          </a:p>
          <a:p>
            <a:endParaRPr lang="en-US" altLang="en-US" sz="2800"/>
          </a:p>
          <a:p>
            <a:r>
              <a:rPr lang="en-US" altLang="en-US" sz="2800"/>
              <a:t>Send me email at Elinor@uslhs.org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Form Follows Function</a:t>
            </a:r>
          </a:p>
        </p:txBody>
      </p:sp>
      <p:sp>
        <p:nvSpPr>
          <p:cNvPr id="10249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371600"/>
            <a:ext cx="4038600" cy="1143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altLang="en-US" sz="2400"/>
              <a:t>    Seacoast or “landfall” lights on low beaches need to be tall.</a:t>
            </a:r>
          </a:p>
        </p:txBody>
      </p:sp>
      <p:pic>
        <p:nvPicPr>
          <p:cNvPr id="6148" name="Picture 8" descr="Barnegat-KenKochel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1800" y="1219200"/>
            <a:ext cx="1828800" cy="2667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9" name="Picture 11" descr="PortlandHEad"/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4038600"/>
            <a:ext cx="2895600" cy="2632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0" name="Picture 12" descr="DSCN217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19200"/>
            <a:ext cx="2341563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3" descr="Cape Hatteras, N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67000"/>
            <a:ext cx="24384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 descr="Florida1 10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191000"/>
            <a:ext cx="227488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 descr="Destruction-NOA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590800"/>
            <a:ext cx="157638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 descr="Florida1 1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267200"/>
            <a:ext cx="19431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7813"/>
            <a:ext cx="5638800" cy="865187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/>
              <a:t>Landfall lights on high cliffs need not be so tall.</a:t>
            </a:r>
          </a:p>
        </p:txBody>
      </p:sp>
      <p:pic>
        <p:nvPicPr>
          <p:cNvPr id="7171" name="Picture 9" descr="DSCN2354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3657600"/>
            <a:ext cx="3810000" cy="2859088"/>
          </a:xfrm>
          <a:noFill/>
          <a:ln w="19050">
            <a:solidFill>
              <a:srgbClr val="66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2" name="Picture 10" descr="Makapu'u Point, HI"/>
          <p:cNvPicPr>
            <a:picLocks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00479">
            <a:off x="5791200" y="533400"/>
            <a:ext cx="2238375" cy="3505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3" name="Picture 11" descr="DSCN2508"/>
          <p:cNvPicPr>
            <a:picLocks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3505200"/>
            <a:ext cx="4191000" cy="3144838"/>
          </a:xfrm>
          <a:noFill/>
          <a:ln w="22225">
            <a:solidFill>
              <a:srgbClr val="00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4" name="Picture 13" descr="Trinidad-CGA"/>
          <p:cNvPicPr>
            <a:picLocks noChangeAspect="1" noChangeArrowheads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107302">
            <a:off x="914400" y="1447800"/>
            <a:ext cx="3470275" cy="2697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200"/>
              <a:t>Landfall rock/reef lights that stand at sea</a:t>
            </a:r>
          </a:p>
        </p:txBody>
      </p:sp>
      <p:pic>
        <p:nvPicPr>
          <p:cNvPr id="8195" name="Picture 9" descr="TILLY2"/>
          <p:cNvPicPr>
            <a:picLocks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3962400"/>
            <a:ext cx="3962400" cy="2746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6" name="Picture 12" descr="Image102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350525">
            <a:off x="3276600" y="1905000"/>
            <a:ext cx="2497138" cy="4114800"/>
          </a:xfrm>
          <a:noFill/>
          <a:ln w="15875">
            <a:solidFill>
              <a:srgbClr val="33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7" name="Picture 13" descr="FpweyRocks-Paul Bradley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3733800"/>
            <a:ext cx="2122488" cy="2971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8" name="Picture 14" descr="BELL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19200"/>
            <a:ext cx="2819400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6" descr="StGeorgeReef"/>
          <p:cNvPicPr>
            <a:picLocks noChangeAspect="1" noChangeArrowheads="1"/>
          </p:cNvPicPr>
          <p:nvPr>
            <p:ph sz="quarter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219200"/>
            <a:ext cx="2438400" cy="2408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Island Lights</a:t>
            </a:r>
          </a:p>
        </p:txBody>
      </p:sp>
      <p:pic>
        <p:nvPicPr>
          <p:cNvPr id="9219" name="Picture 8" descr="Nubllewinter"/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219200"/>
            <a:ext cx="3908425" cy="2578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0" name="Picture 9" descr="FtJefferson2-FSA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1219200"/>
            <a:ext cx="4267200" cy="2852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1" name="Picture 10" descr="sandislandAL1873-CGA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657600"/>
            <a:ext cx="2822575" cy="2971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2" name="Picture 11" descr="libertypostcard"/>
          <p:cNvPicPr>
            <a:picLocks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6200" y="3657600"/>
            <a:ext cx="4343400" cy="279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7813"/>
            <a:ext cx="7086600" cy="865187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/>
              <a:t>Cast Iron Collapsible Towers</a:t>
            </a:r>
          </a:p>
        </p:txBody>
      </p:sp>
      <p:pic>
        <p:nvPicPr>
          <p:cNvPr id="10243" name="Picture 8" descr="Canaveral-NH"/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0" y="3200400"/>
            <a:ext cx="2743200" cy="3429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4" name="Picture 9" descr="Nauset Beach, MA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1295400"/>
            <a:ext cx="2228850" cy="3352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5" name="Picture 10" descr="chips"/>
          <p:cNvPicPr>
            <a:picLocks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91400" y="533400"/>
            <a:ext cx="1489075" cy="2189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6" name="Picture 15" descr="HuntingIs-Shanklin"/>
          <p:cNvPicPr>
            <a:picLocks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143000"/>
            <a:ext cx="1957388" cy="2743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7" name="Picture 16" descr="CapeElizabetheast-Jerem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0"/>
            <a:ext cx="3581400" cy="27495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17" descr="Cape Neddic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219200"/>
            <a:ext cx="3276600" cy="22447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18" descr="Florida1 07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200400"/>
            <a:ext cx="2571750" cy="3429000"/>
          </a:xfrm>
          <a:prstGeom prst="rect">
            <a:avLst/>
          </a:prstGeom>
          <a:noFill/>
          <a:ln w="9525">
            <a:solidFill>
              <a:srgbClr val="FF99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0" name="Text Box 19"/>
          <p:cNvSpPr txBox="1">
            <a:spLocks noChangeArrowheads="1"/>
          </p:cNvSpPr>
          <p:nvPr/>
        </p:nvSpPr>
        <p:spPr bwMode="auto">
          <a:xfrm>
            <a:off x="381000" y="6019800"/>
            <a:ext cx="5448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They’re like Lego pieces that come apart and reassemble.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/>
              <a:t>Pile, Screwpile, &amp; Texas Tower Lights</a:t>
            </a:r>
          </a:p>
        </p:txBody>
      </p:sp>
      <p:pic>
        <p:nvPicPr>
          <p:cNvPr id="11267" name="Picture 8" descr="Thomas_Point_3"/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1066800"/>
            <a:ext cx="2519363" cy="2971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Picture 10" descr="chesapeaketexas=CGA"/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4038600"/>
            <a:ext cx="1743075" cy="2189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9" name="Picture 11" descr="1900RebeccaShoal"/>
          <p:cNvPicPr>
            <a:picLocks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295400"/>
            <a:ext cx="1795463" cy="2189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0" name="Picture 12" descr="CrookedRi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19200"/>
            <a:ext cx="23082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3" descr="brentonreef-CG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114800"/>
            <a:ext cx="1830388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6" descr="DSCN198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191000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Text Box 18"/>
          <p:cNvSpPr txBox="1">
            <a:spLocks noChangeArrowheads="1"/>
          </p:cNvSpPr>
          <p:nvPr/>
        </p:nvSpPr>
        <p:spPr bwMode="auto">
          <a:xfrm>
            <a:off x="136525" y="6286500"/>
            <a:ext cx="4178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Legs are screwed into reefs or the sea floor.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ple">
  <a:themeElements>
    <a:clrScheme name="Maple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Map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Maple</Template>
  <TotalTime>360</TotalTime>
  <Words>583</Words>
  <Application>Microsoft Office PowerPoint</Application>
  <PresentationFormat>On-screen Show (4:3)</PresentationFormat>
  <Paragraphs>96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Times New Roman</vt:lpstr>
      <vt:lpstr>Arial</vt:lpstr>
      <vt:lpstr>Wingdings</vt:lpstr>
      <vt:lpstr>Calibri</vt:lpstr>
      <vt:lpstr>Maple</vt:lpstr>
      <vt:lpstr>Elinor DeWire’s Quick  Lighthouse Tour</vt:lpstr>
      <vt:lpstr>FYI</vt:lpstr>
      <vt:lpstr>What is a “lighthouse?”</vt:lpstr>
      <vt:lpstr>Form Follows Function</vt:lpstr>
      <vt:lpstr>Landfall lights on high cliffs need not be so tall.</vt:lpstr>
      <vt:lpstr>Landfall rock/reef lights that stand at sea</vt:lpstr>
      <vt:lpstr>Island Lights</vt:lpstr>
      <vt:lpstr>Cast Iron Collapsible Towers</vt:lpstr>
      <vt:lpstr>Pile, Screwpile, &amp; Texas Tower Lights</vt:lpstr>
      <vt:lpstr>Caisson Lights</vt:lpstr>
      <vt:lpstr>Twin Lights</vt:lpstr>
      <vt:lpstr>Nauset Triple Lights, Cape Cod</vt:lpstr>
      <vt:lpstr>Buttressed Lights</vt:lpstr>
      <vt:lpstr>Incorporated &amp; Cottage-Style Lights</vt:lpstr>
      <vt:lpstr>Reinforced Concrete Towers</vt:lpstr>
      <vt:lpstr>Art Deco &amp; Carpenter Gothic</vt:lpstr>
      <vt:lpstr>Skeleton Towers &amp; Modern Lights</vt:lpstr>
      <vt:lpstr>Superlatives Oldest</vt:lpstr>
      <vt:lpstr>Tallest Cape Hatteras                    Ile de Vierge</vt:lpstr>
      <vt:lpstr>Brightest</vt:lpstr>
      <vt:lpstr>Fresnel’s Amazing Lens</vt:lpstr>
      <vt:lpstr>Lenticular Optics</vt:lpstr>
      <vt:lpstr>PowerPoint Presentation</vt:lpstr>
      <vt:lpstr>Largest Lens Hyper-Radial</vt:lpstr>
      <vt:lpstr>PowerPoint Presentation</vt:lpstr>
      <vt:lpstr>Fog Signals - Bells</vt:lpstr>
      <vt:lpstr>Steam Whistles &amp; Sirens</vt:lpstr>
      <vt:lpstr>Compressed Air Horns</vt:lpstr>
      <vt:lpstr>Modern Lights &amp; Horns</vt:lpstr>
      <vt:lpstr>Fuel Storage</vt:lpstr>
      <vt:lpstr>PowerPoint Presentation</vt:lpstr>
    </vt:vector>
  </TitlesOfParts>
  <Company>sentinel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elinor</dc:creator>
  <cp:lastModifiedBy>rich</cp:lastModifiedBy>
  <cp:revision>80</cp:revision>
  <dcterms:created xsi:type="dcterms:W3CDTF">2004-10-27T17:50:59Z</dcterms:created>
  <dcterms:modified xsi:type="dcterms:W3CDTF">2020-03-23T19:14:20Z</dcterms:modified>
</cp:coreProperties>
</file>