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58" r:id="rId4"/>
    <p:sldId id="266" r:id="rId5"/>
    <p:sldId id="276" r:id="rId6"/>
    <p:sldId id="267" r:id="rId7"/>
    <p:sldId id="273" r:id="rId8"/>
    <p:sldId id="269" r:id="rId9"/>
    <p:sldId id="268" r:id="rId10"/>
    <p:sldId id="270" r:id="rId11"/>
    <p:sldId id="259" r:id="rId12"/>
    <p:sldId id="279" r:id="rId13"/>
    <p:sldId id="262" r:id="rId14"/>
    <p:sldId id="261" r:id="rId15"/>
    <p:sldId id="272" r:id="rId16"/>
    <p:sldId id="265" r:id="rId17"/>
    <p:sldId id="278"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211" autoAdjust="0"/>
    <p:restoredTop sz="94660"/>
  </p:normalViewPr>
  <p:slideViewPr>
    <p:cSldViewPr>
      <p:cViewPr varScale="1">
        <p:scale>
          <a:sx n="148" d="100"/>
          <a:sy n="148" d="100"/>
        </p:scale>
        <p:origin x="-1408"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D3E111A-31E6-43DB-AD61-89F4C15D1067}" type="datetimeFigureOut">
              <a:rPr lang="en-US" smtClean="0"/>
              <a:pPr/>
              <a:t>6/28/16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0F58F1A-407F-4C8F-BEEA-B5B24CBFFC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E111A-31E6-43DB-AD61-89F4C15D1067}"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8F1A-407F-4C8F-BEEA-B5B24CBFFC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3E111A-31E6-43DB-AD61-89F4C15D1067}"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8F1A-407F-4C8F-BEEA-B5B24CBFFC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3E111A-31E6-43DB-AD61-89F4C15D1067}"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8F1A-407F-4C8F-BEEA-B5B24CBFFC0A}"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3E111A-31E6-43DB-AD61-89F4C15D1067}"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8F1A-407F-4C8F-BEEA-B5B24CBFFC0A}"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D3E111A-31E6-43DB-AD61-89F4C15D1067}" type="datetimeFigureOut">
              <a:rPr lang="en-US" smtClean="0"/>
              <a:pPr/>
              <a:t>6/28/16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8F1A-407F-4C8F-BEEA-B5B24CBFFC0A}"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D3E111A-31E6-43DB-AD61-89F4C15D1067}" type="datetimeFigureOut">
              <a:rPr lang="en-US" smtClean="0"/>
              <a:pPr/>
              <a:t>6/28/16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58F1A-407F-4C8F-BEEA-B5B24CBFFC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E111A-31E6-43DB-AD61-89F4C15D1067}" type="datetimeFigureOut">
              <a:rPr lang="en-US" smtClean="0"/>
              <a:pPr/>
              <a:t>6/28/16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58F1A-407F-4C8F-BEEA-B5B24CBFFC0A}"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3E111A-31E6-43DB-AD61-89F4C15D1067}" type="datetimeFigureOut">
              <a:rPr lang="en-US" smtClean="0"/>
              <a:pPr/>
              <a:t>6/28/16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8F1A-407F-4C8F-BEEA-B5B24CBFFC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E111A-31E6-43DB-AD61-89F4C15D1067}" type="datetimeFigureOut">
              <a:rPr lang="en-US" smtClean="0"/>
              <a:pPr/>
              <a:t>6/28/16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8F1A-407F-4C8F-BEEA-B5B24CBFFC0A}"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E111A-31E6-43DB-AD61-89F4C15D1067}" type="datetimeFigureOut">
              <a:rPr lang="en-US" smtClean="0"/>
              <a:pPr/>
              <a:t>6/28/16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8F1A-407F-4C8F-BEEA-B5B24CBFFC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3E111A-31E6-43DB-AD61-89F4C15D1067}" type="datetimeFigureOut">
              <a:rPr lang="en-US" smtClean="0"/>
              <a:pPr/>
              <a:t>6/28/16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0F58F1A-407F-4C8F-BEEA-B5B24CBFFC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 Id="rId3"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1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image" Target="../media/image1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3505200" cy="2011680"/>
          </a:xfrm>
        </p:spPr>
        <p:txBody>
          <a:bodyPr>
            <a:normAutofit fontScale="90000"/>
          </a:bodyPr>
          <a:lstStyle/>
          <a:p>
            <a:r>
              <a:rPr lang="en-US" b="1" dirty="0" smtClean="0"/>
              <a:t>The</a:t>
            </a:r>
            <a:br>
              <a:rPr lang="en-US" b="1" dirty="0" smtClean="0"/>
            </a:br>
            <a:r>
              <a:rPr lang="en-US" b="1" dirty="0" smtClean="0"/>
              <a:t>Lighthouse Keeper’s </a:t>
            </a:r>
            <a:br>
              <a:rPr lang="en-US" b="1" dirty="0" smtClean="0"/>
            </a:br>
            <a:r>
              <a:rPr lang="en-US" b="1" dirty="0" smtClean="0"/>
              <a:t>Library</a:t>
            </a:r>
            <a:endParaRPr lang="en-US" b="1"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572000" y="1143000"/>
            <a:ext cx="3449968" cy="4401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143000" y="3276600"/>
            <a:ext cx="3118104" cy="242011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8124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Details</a:t>
            </a:r>
            <a:endParaRPr lang="en-US" b="1" dirty="0"/>
          </a:p>
        </p:txBody>
      </p:sp>
      <p:sp>
        <p:nvSpPr>
          <p:cNvPr id="3" name="TextBox 2"/>
          <p:cNvSpPr txBox="1"/>
          <p:nvPr/>
        </p:nvSpPr>
        <p:spPr>
          <a:xfrm>
            <a:off x="1066800" y="2324278"/>
            <a:ext cx="7010400" cy="369332"/>
          </a:xfrm>
          <a:prstGeom prst="rect">
            <a:avLst/>
          </a:prstGeom>
          <a:solidFill>
            <a:schemeClr val="bg1">
              <a:lumMod val="85000"/>
            </a:schemeClr>
          </a:solidFill>
        </p:spPr>
        <p:txBody>
          <a:bodyPr wrap="square" rtlCol="0">
            <a:spAutoFit/>
          </a:bodyPr>
          <a:lstStyle/>
          <a:p>
            <a:pPr algn="ctr"/>
            <a:r>
              <a:rPr lang="en-US" b="1" dirty="0" smtClean="0">
                <a:solidFill>
                  <a:srgbClr val="C00000"/>
                </a:solidFill>
              </a:rPr>
              <a:t>Inside each book was the U.S. Lighthouse Establishment Bookplate</a:t>
            </a:r>
            <a:endParaRPr lang="en-US"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066800" y="2895600"/>
            <a:ext cx="3806708" cy="2335590"/>
          </a:xfrm>
          <a:prstGeom prst="rect">
            <a:avLst/>
          </a:prstGeom>
        </p:spPr>
      </p:pic>
      <p:pic>
        <p:nvPicPr>
          <p:cNvPr id="5" name="Picture 4" descr="Admiralty Head replica library-DeWire.jpg"/>
          <p:cNvPicPr>
            <a:picLocks noChangeAspect="1"/>
          </p:cNvPicPr>
          <p:nvPr/>
        </p:nvPicPr>
        <p:blipFill>
          <a:blip r:embed="rId3" cstate="print"/>
          <a:stretch>
            <a:fillRect/>
          </a:stretch>
        </p:blipFill>
        <p:spPr>
          <a:xfrm>
            <a:off x="5181600" y="2667000"/>
            <a:ext cx="2402071" cy="2514600"/>
          </a:xfrm>
          <a:prstGeom prst="rect">
            <a:avLst/>
          </a:prstGeom>
        </p:spPr>
      </p:pic>
      <p:sp>
        <p:nvSpPr>
          <p:cNvPr id="6" name="TextBox 5"/>
          <p:cNvSpPr txBox="1"/>
          <p:nvPr/>
        </p:nvSpPr>
        <p:spPr>
          <a:xfrm>
            <a:off x="5029200" y="5257800"/>
            <a:ext cx="2971800" cy="369332"/>
          </a:xfrm>
          <a:prstGeom prst="rect">
            <a:avLst/>
          </a:prstGeom>
          <a:solidFill>
            <a:schemeClr val="bg1">
              <a:lumMod val="85000"/>
            </a:schemeClr>
          </a:solidFill>
        </p:spPr>
        <p:txBody>
          <a:bodyPr wrap="square" rtlCol="0">
            <a:spAutoFit/>
          </a:bodyPr>
          <a:lstStyle/>
          <a:p>
            <a:r>
              <a:rPr lang="en-US" b="1" dirty="0" smtClean="0">
                <a:solidFill>
                  <a:srgbClr val="C00000"/>
                </a:solidFill>
              </a:rPr>
              <a:t>Each library was numbered.</a:t>
            </a:r>
            <a:endParaRPr lang="en-US" b="1" dirty="0">
              <a:solidFill>
                <a:srgbClr val="C00000"/>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29925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371600"/>
            <a:ext cx="6400800" cy="685800"/>
          </a:xfrm>
        </p:spPr>
        <p:txBody>
          <a:bodyPr>
            <a:normAutofit/>
          </a:bodyPr>
          <a:lstStyle/>
          <a:p>
            <a:r>
              <a:rPr lang="en-US" b="1" dirty="0" smtClean="0"/>
              <a:t>Records were kept</a:t>
            </a:r>
            <a:endParaRPr lang="en-US" b="1" dirty="0"/>
          </a:p>
        </p:txBody>
      </p:sp>
      <p:pic>
        <p:nvPicPr>
          <p:cNvPr id="7" name="Content Placeholder 6"/>
          <p:cNvPicPr>
            <a:picLocks noGrp="1" noChangeAspect="1"/>
          </p:cNvPicPr>
          <p:nvPr>
            <p:ph sz="quarter" idx="13"/>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14400" y="2438400"/>
            <a:ext cx="4267200" cy="3067903"/>
          </a:xfrm>
        </p:spPr>
      </p:pic>
      <p:pic>
        <p:nvPicPr>
          <p:cNvPr id="9" name="Content Placeholder 8"/>
          <p:cNvPicPr>
            <a:picLocks noGrp="1" noChangeAspect="1"/>
          </p:cNvPicPr>
          <p:nvPr>
            <p:ph sz="quarter" idx="14"/>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34000" y="3048000"/>
            <a:ext cx="2857500" cy="1781175"/>
          </a:xfrm>
        </p:spPr>
      </p:pic>
      <p:sp>
        <p:nvSpPr>
          <p:cNvPr id="5" name="Right Arrow 4"/>
          <p:cNvSpPr/>
          <p:nvPr/>
        </p:nvSpPr>
        <p:spPr>
          <a:xfrm rot="3408015">
            <a:off x="5034679" y="3046372"/>
            <a:ext cx="838200" cy="21004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k13637209.jpg"/>
          <p:cNvPicPr>
            <a:picLocks noChangeAspect="1"/>
          </p:cNvPicPr>
          <p:nvPr/>
        </p:nvPicPr>
        <p:blipFill>
          <a:blip r:embed="rId4" cstate="print"/>
          <a:stretch>
            <a:fillRect/>
          </a:stretch>
        </p:blipFill>
        <p:spPr>
          <a:xfrm>
            <a:off x="7315200" y="1981200"/>
            <a:ext cx="880932" cy="985253"/>
          </a:xfrm>
          <a:prstGeom prst="rect">
            <a:avLst/>
          </a:prstGeom>
        </p:spPr>
      </p:pic>
      <p:sp>
        <p:nvSpPr>
          <p:cNvPr id="8" name="TextBox 7"/>
          <p:cNvSpPr txBox="1"/>
          <p:nvPr/>
        </p:nvSpPr>
        <p:spPr>
          <a:xfrm>
            <a:off x="5486400" y="5181600"/>
            <a:ext cx="2926891" cy="369332"/>
          </a:xfrm>
          <a:prstGeom prst="rect">
            <a:avLst/>
          </a:prstGeom>
          <a:noFill/>
        </p:spPr>
        <p:txBody>
          <a:bodyPr wrap="none" rtlCol="0">
            <a:spAutoFit/>
          </a:bodyPr>
          <a:lstStyle/>
          <a:p>
            <a:r>
              <a:rPr lang="en-US" b="1" dirty="0" smtClean="0">
                <a:solidFill>
                  <a:srgbClr val="C00000"/>
                </a:solidFill>
              </a:rPr>
              <a:t>This was the sign-out sheet.</a:t>
            </a:r>
            <a:endParaRPr lang="en-US" b="1" dirty="0">
              <a:solidFill>
                <a:srgbClr val="C00000"/>
              </a:solidFill>
            </a:endParaRPr>
          </a:p>
        </p:txBody>
      </p:sp>
      <p:sp>
        <p:nvSpPr>
          <p:cNvPr id="10" name="Right Arrow 9"/>
          <p:cNvSpPr/>
          <p:nvPr/>
        </p:nvSpPr>
        <p:spPr>
          <a:xfrm rot="17348281">
            <a:off x="7104502" y="4803773"/>
            <a:ext cx="762000" cy="152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2193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Autofit/>
          </a:bodyPr>
          <a:lstStyle/>
          <a:p>
            <a:r>
              <a:rPr lang="en-US" sz="2800" b="1" dirty="0" smtClean="0"/>
              <a:t>Make a Classroom Lighthouse Library!</a:t>
            </a:r>
            <a:endParaRPr lang="en-US" sz="2800" b="1" dirty="0"/>
          </a:p>
        </p:txBody>
      </p:sp>
      <p:sp>
        <p:nvSpPr>
          <p:cNvPr id="4" name="TextBox 3"/>
          <p:cNvSpPr txBox="1"/>
          <p:nvPr/>
        </p:nvSpPr>
        <p:spPr>
          <a:xfrm>
            <a:off x="838200" y="2362200"/>
            <a:ext cx="7543799" cy="3139321"/>
          </a:xfrm>
          <a:prstGeom prst="rect">
            <a:avLst/>
          </a:prstGeom>
          <a:solidFill>
            <a:schemeClr val="bg1">
              <a:lumMod val="85000"/>
            </a:schemeClr>
          </a:solidFill>
        </p:spPr>
        <p:txBody>
          <a:bodyPr wrap="square" rtlCol="0">
            <a:spAutoFit/>
          </a:bodyPr>
          <a:lstStyle/>
          <a:p>
            <a:pPr>
              <a:buFont typeface="Arial" pitchFamily="34" charset="0"/>
              <a:buChar char="•"/>
            </a:pPr>
            <a:r>
              <a:rPr lang="en-US" b="1" dirty="0" smtClean="0">
                <a:solidFill>
                  <a:srgbClr val="C00000"/>
                </a:solidFill>
              </a:rPr>
              <a:t>Use a sturdy cardboard box. Have students paint it brown and write U.S.L.H. Est. on one flap (door) and Library No.__ on the other flap. (Use your classroom #.)</a:t>
            </a:r>
          </a:p>
          <a:p>
            <a:pPr>
              <a:buFont typeface="Arial" pitchFamily="34" charset="0"/>
              <a:buChar char="•"/>
            </a:pPr>
            <a:r>
              <a:rPr lang="en-US" b="1" dirty="0" smtClean="0">
                <a:solidFill>
                  <a:srgbClr val="C00000"/>
                </a:solidFill>
              </a:rPr>
              <a:t> Have a discussion about what kinds of books a lighthouse keeper would enjoy reading. In small groups, ask students to make a list of topics. Share results.</a:t>
            </a:r>
          </a:p>
          <a:p>
            <a:pPr>
              <a:buFont typeface="Arial" pitchFamily="34" charset="0"/>
              <a:buChar char="•"/>
            </a:pPr>
            <a:r>
              <a:rPr lang="en-US" b="1" dirty="0" smtClean="0">
                <a:solidFill>
                  <a:srgbClr val="C00000"/>
                </a:solidFill>
              </a:rPr>
              <a:t>Then, visit the school library and have each student choose a book.</a:t>
            </a:r>
          </a:p>
          <a:p>
            <a:pPr>
              <a:buFont typeface="Arial" pitchFamily="34" charset="0"/>
              <a:buChar char="•"/>
            </a:pPr>
            <a:r>
              <a:rPr lang="en-US" b="1" dirty="0" smtClean="0">
                <a:solidFill>
                  <a:srgbClr val="C00000"/>
                </a:solidFill>
              </a:rPr>
              <a:t>Back in class, ask each student to show his or her book and explain how it would interest a lighthouse keeper.</a:t>
            </a:r>
          </a:p>
          <a:p>
            <a:pPr>
              <a:buFont typeface="Arial" pitchFamily="34" charset="0"/>
              <a:buChar char="•"/>
            </a:pPr>
            <a:r>
              <a:rPr lang="en-US" b="1" dirty="0" smtClean="0">
                <a:solidFill>
                  <a:srgbClr val="C00000"/>
                </a:solidFill>
              </a:rPr>
              <a:t>Fill the Lighthouse Library! Use a system to organize the books.</a:t>
            </a:r>
          </a:p>
          <a:p>
            <a:pPr>
              <a:buFont typeface="Arial" pitchFamily="34" charset="0"/>
              <a:buChar char="•"/>
            </a:pPr>
            <a:r>
              <a:rPr lang="en-US" b="1" dirty="0" smtClean="0">
                <a:solidFill>
                  <a:srgbClr val="C00000"/>
                </a:solidFill>
              </a:rPr>
              <a:t>Create a checkout sheet and assign book reviews.</a:t>
            </a:r>
            <a:endParaRPr lang="en-US" b="1" dirty="0">
              <a:solidFill>
                <a:srgbClr val="C00000"/>
              </a:solidFill>
            </a:endParaRPr>
          </a:p>
        </p:txBody>
      </p:sp>
      <p:pic>
        <p:nvPicPr>
          <p:cNvPr id="5" name="Picture 4" descr="Sea-4Large.jpg"/>
          <p:cNvPicPr>
            <a:picLocks noChangeAspect="1"/>
          </p:cNvPicPr>
          <p:nvPr/>
        </p:nvPicPr>
        <p:blipFill>
          <a:blip r:embed="rId2" cstate="print"/>
          <a:stretch>
            <a:fillRect/>
          </a:stretch>
        </p:blipFill>
        <p:spPr>
          <a:xfrm rot="1246541">
            <a:off x="7331988" y="491799"/>
            <a:ext cx="1353492" cy="1631710"/>
          </a:xfrm>
          <a:prstGeom prst="rect">
            <a:avLst/>
          </a:prstGeom>
        </p:spPr>
      </p:pic>
      <p:pic>
        <p:nvPicPr>
          <p:cNvPr id="6" name="Picture 5" descr="6a6e231545e4e9ce79e63c10687b6260.jpg"/>
          <p:cNvPicPr>
            <a:picLocks noChangeAspect="1"/>
          </p:cNvPicPr>
          <p:nvPr/>
        </p:nvPicPr>
        <p:blipFill>
          <a:blip r:embed="rId3" cstate="print"/>
          <a:stretch>
            <a:fillRect/>
          </a:stretch>
        </p:blipFill>
        <p:spPr>
          <a:xfrm rot="20952426">
            <a:off x="749075" y="541332"/>
            <a:ext cx="1048633" cy="1588691"/>
          </a:xfrm>
          <a:prstGeom prst="rect">
            <a:avLst/>
          </a:prstGeom>
        </p:spPr>
      </p:pic>
      <p:pic>
        <p:nvPicPr>
          <p:cNvPr id="8" name="Picture 7" descr="weatherbooks-pbnmarch2015.jpg"/>
          <p:cNvPicPr>
            <a:picLocks noChangeAspect="1"/>
          </p:cNvPicPr>
          <p:nvPr/>
        </p:nvPicPr>
        <p:blipFill>
          <a:blip r:embed="rId4" cstate="print"/>
          <a:stretch>
            <a:fillRect/>
          </a:stretch>
        </p:blipFill>
        <p:spPr>
          <a:xfrm>
            <a:off x="7391400" y="4724400"/>
            <a:ext cx="1132127" cy="1639697"/>
          </a:xfrm>
          <a:prstGeom prst="rect">
            <a:avLst/>
          </a:prstGeom>
        </p:spPr>
      </p:pic>
      <p:pic>
        <p:nvPicPr>
          <p:cNvPr id="10" name="Picture 9" descr="elliott_inthesea_269x300.jpg"/>
          <p:cNvPicPr>
            <a:picLocks noChangeAspect="1"/>
          </p:cNvPicPr>
          <p:nvPr/>
        </p:nvPicPr>
        <p:blipFill>
          <a:blip r:embed="rId5" cstate="print"/>
          <a:stretch>
            <a:fillRect/>
          </a:stretch>
        </p:blipFill>
        <p:spPr>
          <a:xfrm rot="20382178">
            <a:off x="3948906" y="5605147"/>
            <a:ext cx="855409" cy="953988"/>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96223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295401" y="1066800"/>
            <a:ext cx="6705600" cy="5016758"/>
          </a:xfrm>
          <a:prstGeom prst="rect">
            <a:avLst/>
          </a:prstGeom>
          <a:noFill/>
        </p:spPr>
        <p:txBody>
          <a:bodyPr wrap="square" rtlCol="0">
            <a:spAutoFit/>
          </a:bodyPr>
          <a:lstStyle/>
          <a:p>
            <a:pPr algn="ctr"/>
            <a:r>
              <a:rPr lang="en-US" sz="3200" b="1" dirty="0" smtClean="0"/>
              <a:t>Guided Discovery Interpretation</a:t>
            </a:r>
          </a:p>
          <a:p>
            <a:pPr marL="342900" indent="-342900">
              <a:buAutoNum type="arabicPeriod"/>
            </a:pPr>
            <a:r>
              <a:rPr lang="en-US" b="1" dirty="0" smtClean="0">
                <a:solidFill>
                  <a:srgbClr val="C00000"/>
                </a:solidFill>
              </a:rPr>
              <a:t>What was the nature of lightkeeping long ago that there would be time to read, or a need to read?</a:t>
            </a:r>
          </a:p>
          <a:p>
            <a:pPr marL="342900" indent="-342900">
              <a:buAutoNum type="arabicPeriod"/>
            </a:pPr>
            <a:r>
              <a:rPr lang="en-US" b="1" dirty="0" smtClean="0">
                <a:solidFill>
                  <a:srgbClr val="C00000"/>
                </a:solidFill>
              </a:rPr>
              <a:t>What novels and nonfiction books were available in 1876 when the libraries began circulating?</a:t>
            </a:r>
          </a:p>
          <a:p>
            <a:pPr marL="342900" indent="-342900">
              <a:buAutoNum type="arabicPeriod"/>
            </a:pPr>
            <a:r>
              <a:rPr lang="en-US" b="1" dirty="0" smtClean="0">
                <a:solidFill>
                  <a:srgbClr val="C00000"/>
                </a:solidFill>
              </a:rPr>
              <a:t>If </a:t>
            </a:r>
            <a:r>
              <a:rPr lang="en-US" b="1" dirty="0" smtClean="0">
                <a:solidFill>
                  <a:srgbClr val="C00000"/>
                </a:solidFill>
              </a:rPr>
              <a:t>light keepers </a:t>
            </a:r>
            <a:r>
              <a:rPr lang="en-US" b="1" dirty="0" smtClean="0">
                <a:solidFill>
                  <a:srgbClr val="C00000"/>
                </a:solidFill>
              </a:rPr>
              <a:t>wanted to repair something or learn a new hobby, could they learn about it from a book?</a:t>
            </a:r>
          </a:p>
          <a:p>
            <a:pPr marL="342900" indent="-342900">
              <a:buAutoNum type="arabicPeriod"/>
            </a:pPr>
            <a:r>
              <a:rPr lang="en-US" b="1" dirty="0" smtClean="0">
                <a:solidFill>
                  <a:srgbClr val="C00000"/>
                </a:solidFill>
              </a:rPr>
              <a:t>Why did </a:t>
            </a:r>
            <a:r>
              <a:rPr lang="en-US" b="1" dirty="0" smtClean="0">
                <a:solidFill>
                  <a:srgbClr val="C00000"/>
                </a:solidFill>
              </a:rPr>
              <a:t>light keepers </a:t>
            </a:r>
            <a:r>
              <a:rPr lang="en-US" b="1" dirty="0" smtClean="0">
                <a:solidFill>
                  <a:srgbClr val="C00000"/>
                </a:solidFill>
              </a:rPr>
              <a:t>like cookbooks?</a:t>
            </a:r>
          </a:p>
          <a:p>
            <a:pPr marL="342900" indent="-342900">
              <a:buAutoNum type="arabicPeriod"/>
            </a:pPr>
            <a:r>
              <a:rPr lang="en-US" b="1" dirty="0" smtClean="0">
                <a:solidFill>
                  <a:srgbClr val="C00000"/>
                </a:solidFill>
              </a:rPr>
              <a:t>Mark Twain’s books weren’t included in the USLHE libraries? Can you guess why?</a:t>
            </a:r>
          </a:p>
          <a:p>
            <a:pPr marL="342900" indent="-342900">
              <a:buAutoNum type="arabicPeriod"/>
            </a:pPr>
            <a:r>
              <a:rPr lang="en-US" b="1" dirty="0" smtClean="0">
                <a:solidFill>
                  <a:srgbClr val="C00000"/>
                </a:solidFill>
              </a:rPr>
              <a:t>If there were </a:t>
            </a:r>
            <a:r>
              <a:rPr lang="en-US" b="1" dirty="0" smtClean="0">
                <a:solidFill>
                  <a:srgbClr val="C00000"/>
                </a:solidFill>
              </a:rPr>
              <a:t>light keepers </a:t>
            </a:r>
            <a:r>
              <a:rPr lang="en-US" b="1" dirty="0" smtClean="0">
                <a:solidFill>
                  <a:srgbClr val="C00000"/>
                </a:solidFill>
              </a:rPr>
              <a:t>today, what/how would they read?</a:t>
            </a:r>
          </a:p>
          <a:p>
            <a:pPr marL="342900" indent="-342900">
              <a:buFontTx/>
              <a:buAutoNum type="arabicPeriod"/>
            </a:pPr>
            <a:r>
              <a:rPr lang="en-US" b="1" dirty="0" smtClean="0">
                <a:solidFill>
                  <a:srgbClr val="C00000"/>
                </a:solidFill>
              </a:rPr>
              <a:t>Internet, Audio Books, eBooks, and more! How far we’ve come since the days of the portable lighthouse libraries! Compare and contrast the Lighthouse Portable Library with today’s high-tech library.</a:t>
            </a:r>
          </a:p>
          <a:p>
            <a:pPr marL="342900" indent="-342900">
              <a:buAutoNum type="arabicPeriod"/>
            </a:pPr>
            <a:endParaRPr lang="en-US" b="1" dirty="0" smtClean="0"/>
          </a:p>
          <a:p>
            <a:pPr marL="342900" indent="-342900">
              <a:buAutoNum type="arabicPeriod"/>
            </a:pP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76259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14400"/>
            <a:ext cx="6400800" cy="1295400"/>
          </a:xfrm>
        </p:spPr>
        <p:txBody>
          <a:bodyPr/>
          <a:lstStyle/>
          <a:p>
            <a:r>
              <a:rPr lang="en-US" b="1" dirty="0" smtClean="0"/>
              <a:t>Share</a:t>
            </a:r>
            <a:endParaRPr lang="en-US" b="1" dirty="0"/>
          </a:p>
        </p:txBody>
      </p:sp>
      <p:sp>
        <p:nvSpPr>
          <p:cNvPr id="3" name="Subtitle 2"/>
          <p:cNvSpPr>
            <a:spLocks noGrp="1"/>
          </p:cNvSpPr>
          <p:nvPr>
            <p:ph type="subTitle" idx="1"/>
          </p:nvPr>
        </p:nvSpPr>
        <p:spPr>
          <a:xfrm>
            <a:off x="990600" y="2209800"/>
            <a:ext cx="4114800" cy="3276600"/>
          </a:xfrm>
          <a:solidFill>
            <a:schemeClr val="bg1">
              <a:lumMod val="85000"/>
            </a:schemeClr>
          </a:solidFill>
        </p:spPr>
        <p:txBody>
          <a:bodyPr>
            <a:noAutofit/>
          </a:bodyPr>
          <a:lstStyle/>
          <a:p>
            <a:pPr algn="l">
              <a:buFont typeface="Arial" pitchFamily="34" charset="0"/>
              <a:buChar char="•"/>
            </a:pPr>
            <a:r>
              <a:rPr lang="en-US" sz="1800" b="1" i="0" dirty="0" smtClean="0"/>
              <a:t> </a:t>
            </a:r>
            <a:r>
              <a:rPr lang="en-US" sz="1800" b="1" i="0" dirty="0" smtClean="0">
                <a:solidFill>
                  <a:srgbClr val="C00000"/>
                </a:solidFill>
              </a:rPr>
              <a:t>With other classes</a:t>
            </a:r>
          </a:p>
          <a:p>
            <a:pPr algn="l">
              <a:buFont typeface="Arial" pitchFamily="34" charset="0"/>
              <a:buChar char="•"/>
            </a:pPr>
            <a:r>
              <a:rPr lang="en-US" sz="1800" b="1" i="0" dirty="0" smtClean="0">
                <a:solidFill>
                  <a:srgbClr val="C00000"/>
                </a:solidFill>
              </a:rPr>
              <a:t>At a PTO meeting</a:t>
            </a:r>
          </a:p>
          <a:p>
            <a:pPr algn="l">
              <a:buFont typeface="Arial" pitchFamily="34" charset="0"/>
              <a:buChar char="•"/>
            </a:pPr>
            <a:r>
              <a:rPr lang="en-US" sz="1800" b="1" i="0" dirty="0" smtClean="0">
                <a:solidFill>
                  <a:srgbClr val="C00000"/>
                </a:solidFill>
              </a:rPr>
              <a:t>At a Book Fair</a:t>
            </a:r>
          </a:p>
          <a:p>
            <a:pPr algn="l">
              <a:buFont typeface="Arial" pitchFamily="34" charset="0"/>
              <a:buChar char="•"/>
            </a:pPr>
            <a:r>
              <a:rPr lang="en-US" sz="1800" b="1" i="0" dirty="0" smtClean="0">
                <a:solidFill>
                  <a:srgbClr val="C00000"/>
                </a:solidFill>
              </a:rPr>
              <a:t>In the school library as a display</a:t>
            </a:r>
          </a:p>
          <a:p>
            <a:pPr algn="l">
              <a:buFont typeface="Arial" pitchFamily="34" charset="0"/>
              <a:buChar char="•"/>
            </a:pPr>
            <a:r>
              <a:rPr lang="en-US" sz="1800" b="1" i="0" dirty="0" smtClean="0">
                <a:solidFill>
                  <a:srgbClr val="C00000"/>
                </a:solidFill>
              </a:rPr>
              <a:t>In the town library as a display</a:t>
            </a:r>
          </a:p>
          <a:p>
            <a:pPr algn="l">
              <a:buFont typeface="Arial" pitchFamily="34" charset="0"/>
              <a:buChar char="•"/>
            </a:pPr>
            <a:r>
              <a:rPr lang="en-US" sz="1800" b="1" i="0" dirty="0" smtClean="0">
                <a:solidFill>
                  <a:srgbClr val="C00000"/>
                </a:solidFill>
              </a:rPr>
              <a:t>In the mall as a display</a:t>
            </a:r>
            <a:endParaRPr lang="en-US" sz="1800" b="1" i="0" dirty="0">
              <a:solidFill>
                <a:srgbClr val="C00000"/>
              </a:solidFill>
            </a:endParaRPr>
          </a:p>
        </p:txBody>
      </p:sp>
      <p:pic>
        <p:nvPicPr>
          <p:cNvPr id="5" name="Picture 4" descr="lighthouse (1).gif"/>
          <p:cNvPicPr>
            <a:picLocks noChangeAspect="1"/>
          </p:cNvPicPr>
          <p:nvPr/>
        </p:nvPicPr>
        <p:blipFill>
          <a:blip r:embed="rId2" cstate="print"/>
          <a:stretch>
            <a:fillRect/>
          </a:stretch>
        </p:blipFill>
        <p:spPr>
          <a:xfrm>
            <a:off x="5257800" y="2590800"/>
            <a:ext cx="2514600" cy="25146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88877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b="1" dirty="0" smtClean="0"/>
              <a:t>Launch a Reading Program</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048000" y="3429000"/>
            <a:ext cx="2895600" cy="2228255"/>
          </a:xfrm>
        </p:spPr>
      </p:pic>
      <p:sp>
        <p:nvSpPr>
          <p:cNvPr id="5" name="TextBox 4"/>
          <p:cNvSpPr txBox="1"/>
          <p:nvPr/>
        </p:nvSpPr>
        <p:spPr>
          <a:xfrm>
            <a:off x="914400" y="2286000"/>
            <a:ext cx="5105400" cy="1754326"/>
          </a:xfrm>
          <a:prstGeom prst="rect">
            <a:avLst/>
          </a:prstGeom>
          <a:noFill/>
        </p:spPr>
        <p:txBody>
          <a:bodyPr wrap="square" rtlCol="0">
            <a:spAutoFit/>
          </a:bodyPr>
          <a:lstStyle/>
          <a:p>
            <a:r>
              <a:rPr lang="en-US" b="1" dirty="0" smtClean="0">
                <a:solidFill>
                  <a:srgbClr val="C00000"/>
                </a:solidFill>
              </a:rPr>
              <a:t>Starting collecting a stash of kids’ books with a lighthouse theme, or any theme, and use the replica library to start a reading program.</a:t>
            </a:r>
          </a:p>
          <a:p>
            <a:endParaRPr lang="en-US" dirty="0"/>
          </a:p>
          <a:p>
            <a:endParaRPr lang="en-US" b="1" dirty="0"/>
          </a:p>
          <a:p>
            <a:endParaRPr lang="en-US"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801619">
            <a:off x="1049506" y="3734483"/>
            <a:ext cx="1560576" cy="201168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172200" y="1653986"/>
            <a:ext cx="1939105" cy="2755257"/>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98626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1066800"/>
            <a:ext cx="7543800" cy="1692771"/>
          </a:xfrm>
          <a:prstGeom prst="rect">
            <a:avLst/>
          </a:prstGeom>
          <a:noFill/>
        </p:spPr>
        <p:txBody>
          <a:bodyPr wrap="square" rtlCol="0">
            <a:spAutoFit/>
          </a:bodyPr>
          <a:lstStyle/>
          <a:p>
            <a:pPr marL="285750" indent="-285750">
              <a:buFont typeface="Arial" panose="020B0604020202020204" pitchFamily="34" charset="0"/>
              <a:buChar char="•"/>
            </a:pPr>
            <a:r>
              <a:rPr lang="en-US" b="1" dirty="0"/>
              <a:t>Celebrate National Library Day and National Library </a:t>
            </a:r>
            <a:r>
              <a:rPr lang="en-US" b="1" dirty="0" smtClean="0"/>
              <a:t>Week with </a:t>
            </a:r>
            <a:r>
              <a:rPr lang="en-US" b="1" dirty="0"/>
              <a:t>a reading </a:t>
            </a:r>
            <a:r>
              <a:rPr lang="en-US" b="1" dirty="0" smtClean="0"/>
              <a:t>event and the portable lighthouse library.</a:t>
            </a:r>
          </a:p>
          <a:p>
            <a:endParaRPr lang="en-US" b="1" dirty="0"/>
          </a:p>
          <a:p>
            <a:pPr marL="285750" indent="-285750">
              <a:buFont typeface="Arial" panose="020B0604020202020204" pitchFamily="34" charset="0"/>
              <a:buChar char="•"/>
            </a:pPr>
            <a:r>
              <a:rPr lang="en-US" b="1" dirty="0" smtClean="0"/>
              <a:t>Create </a:t>
            </a:r>
            <a:r>
              <a:rPr lang="en-US" b="1" dirty="0"/>
              <a:t>a reading </a:t>
            </a:r>
            <a:r>
              <a:rPr lang="en-US" b="1" dirty="0" smtClean="0"/>
              <a:t>initiative. </a:t>
            </a:r>
            <a:r>
              <a:rPr lang="en-US" b="1" dirty="0"/>
              <a:t>Motto: </a:t>
            </a:r>
            <a:endParaRPr lang="en-US" b="1" dirty="0" smtClean="0"/>
          </a:p>
          <a:p>
            <a:pPr marL="285750" indent="-285750"/>
            <a:r>
              <a:rPr lang="en-US" b="1" dirty="0" smtClean="0">
                <a:solidFill>
                  <a:srgbClr val="C00000"/>
                </a:solidFill>
              </a:rPr>
              <a:t>      </a:t>
            </a:r>
            <a:r>
              <a:rPr lang="en-US" sz="3200" b="1" dirty="0" smtClean="0">
                <a:solidFill>
                  <a:srgbClr val="C00000"/>
                </a:solidFill>
              </a:rPr>
              <a:t>“</a:t>
            </a:r>
            <a:r>
              <a:rPr lang="en-US" sz="3200" b="1" dirty="0">
                <a:solidFill>
                  <a:srgbClr val="C00000"/>
                </a:solidFill>
              </a:rPr>
              <a:t>Read like you’re a lighthouse keeper</a:t>
            </a:r>
            <a:r>
              <a:rPr lang="en-US" sz="3200" b="1" dirty="0" smtClean="0">
                <a:solidFill>
                  <a:srgbClr val="C00000"/>
                </a:solidFill>
              </a:rPr>
              <a:t>!”</a:t>
            </a:r>
            <a:endParaRPr lang="en-US" sz="3200" b="1"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20594628">
            <a:off x="526527" y="3270605"/>
            <a:ext cx="1838325" cy="2198953"/>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20836674">
            <a:off x="7749924" y="259067"/>
            <a:ext cx="1114110" cy="1304133"/>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191000" y="2819400"/>
            <a:ext cx="2590800" cy="1891284"/>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933604">
            <a:off x="6973411" y="2864035"/>
            <a:ext cx="1733550" cy="2069910"/>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133600" y="3124200"/>
            <a:ext cx="1905000" cy="2466975"/>
          </a:xfrm>
          <a:prstGeom prst="rect">
            <a:avLst/>
          </a:prstGeom>
        </p:spPr>
      </p:pic>
      <p:pic>
        <p:nvPicPr>
          <p:cNvPr id="8" name="Picture 7"/>
          <p:cNvPicPr>
            <a:picLocks noChangeAspect="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970933">
            <a:off x="7270072" y="4381941"/>
            <a:ext cx="1343025" cy="2054429"/>
          </a:xfrm>
          <a:prstGeom prst="rect">
            <a:avLst/>
          </a:prstGeom>
        </p:spPr>
      </p:pic>
      <p:pic>
        <p:nvPicPr>
          <p:cNvPr id="9" name="Picture 8"/>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572000" y="4800600"/>
            <a:ext cx="1905000" cy="15357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68756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143000" y="2971800"/>
            <a:ext cx="6400800" cy="2523768"/>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algn="ctr"/>
            <a:r>
              <a:rPr lang="en-US" sz="2000" b="1" dirty="0" smtClean="0"/>
              <a:t>“Nothing moves the imagination like a lighthouse!”</a:t>
            </a:r>
          </a:p>
          <a:p>
            <a:pPr algn="ctr"/>
            <a:r>
              <a:rPr lang="en-US" sz="2000" b="1" dirty="0"/>
              <a:t> </a:t>
            </a:r>
            <a:r>
              <a:rPr lang="en-US" sz="2000" b="1" dirty="0" smtClean="0"/>
              <a:t>                            Samuel Adams Drake</a:t>
            </a:r>
          </a:p>
          <a:p>
            <a:pPr marL="285750" indent="-285750">
              <a:buFont typeface="Arial" panose="020B0604020202020204" pitchFamily="34" charset="0"/>
              <a:buChar char="•"/>
            </a:pPr>
            <a:endParaRPr lang="en-US" dirty="0" smtClean="0"/>
          </a:p>
          <a:p>
            <a:pPr marL="285750" indent="-285750" algn="ctr"/>
            <a:r>
              <a:rPr lang="en-US" sz="2800" b="1" dirty="0" smtClean="0"/>
              <a:t>And a good book too!</a:t>
            </a:r>
          </a:p>
          <a:p>
            <a:pPr marL="285750" indent="-285750">
              <a:buFont typeface="Arial" panose="020B0604020202020204" pitchFamily="34" charset="0"/>
              <a:buChar char="•"/>
            </a:pPr>
            <a:endParaRPr lang="en-US" dirty="0" smtClean="0"/>
          </a:p>
          <a:p>
            <a:endParaRPr lang="en-US" dirty="0"/>
          </a:p>
        </p:txBody>
      </p:sp>
      <p:pic>
        <p:nvPicPr>
          <p:cNvPr id="5" name="Picture 4" descr="tumblr_n6j9xbqweW1s3p8pco1_500.gif"/>
          <p:cNvPicPr>
            <a:picLocks noChangeAspect="1"/>
          </p:cNvPicPr>
          <p:nvPr/>
        </p:nvPicPr>
        <p:blipFill>
          <a:blip r:embed="rId2" cstate="print"/>
          <a:stretch>
            <a:fillRect/>
          </a:stretch>
        </p:blipFill>
        <p:spPr>
          <a:xfrm>
            <a:off x="3733800" y="1371600"/>
            <a:ext cx="1455964" cy="203835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77285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724400" y="2895600"/>
            <a:ext cx="3433953" cy="646331"/>
          </a:xfrm>
          <a:prstGeom prst="rect">
            <a:avLst/>
          </a:prstGeom>
          <a:noFill/>
        </p:spPr>
        <p:txBody>
          <a:bodyPr wrap="none" rtlCol="0">
            <a:spAutoFit/>
          </a:bodyPr>
          <a:lstStyle/>
          <a:p>
            <a:pPr algn="ctr"/>
            <a:r>
              <a:rPr lang="en-US" b="1" dirty="0" smtClean="0"/>
              <a:t>United States Lighthouse Society</a:t>
            </a:r>
          </a:p>
          <a:p>
            <a:pPr algn="ctr"/>
            <a:r>
              <a:rPr lang="en-US" dirty="0" err="1" smtClean="0"/>
              <a:t>Elinor</a:t>
            </a:r>
            <a:r>
              <a:rPr lang="en-US" dirty="0" smtClean="0"/>
              <a:t> </a:t>
            </a:r>
            <a:r>
              <a:rPr lang="en-US" dirty="0" err="1" smtClean="0"/>
              <a:t>DeWire</a:t>
            </a:r>
            <a:r>
              <a:rPr lang="en-US" dirty="0" smtClean="0"/>
              <a:t>, Education Chair</a:t>
            </a:r>
            <a:endParaRPr lang="en-US" dirty="0"/>
          </a:p>
        </p:txBody>
      </p:sp>
      <p:pic>
        <p:nvPicPr>
          <p:cNvPr id="7" name="Picture 6" descr="image_3.JPG"/>
          <p:cNvPicPr>
            <a:picLocks noChangeAspect="1"/>
          </p:cNvPicPr>
          <p:nvPr/>
        </p:nvPicPr>
        <p:blipFill>
          <a:blip r:embed="rId2" cstate="print"/>
          <a:stretch>
            <a:fillRect/>
          </a:stretch>
        </p:blipFill>
        <p:spPr>
          <a:xfrm>
            <a:off x="1219200" y="1295400"/>
            <a:ext cx="3286125" cy="4344988"/>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09821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162800" cy="685800"/>
          </a:xfrm>
        </p:spPr>
        <p:txBody>
          <a:bodyPr>
            <a:normAutofit/>
          </a:bodyPr>
          <a:lstStyle/>
          <a:p>
            <a:r>
              <a:rPr lang="en-US" sz="2800" b="1" dirty="0" err="1" smtClean="0"/>
              <a:t>Lightkeepers</a:t>
            </a:r>
            <a:r>
              <a:rPr lang="en-US" sz="2800" b="1" dirty="0" smtClean="0"/>
              <a:t> had Free Time</a:t>
            </a:r>
            <a:endParaRPr lang="en-US" sz="2800" b="1" dirty="0"/>
          </a:p>
        </p:txBody>
      </p:sp>
      <p:sp>
        <p:nvSpPr>
          <p:cNvPr id="3" name="Content Placeholder 2"/>
          <p:cNvSpPr>
            <a:spLocks noGrp="1"/>
          </p:cNvSpPr>
          <p:nvPr>
            <p:ph idx="1"/>
          </p:nvPr>
        </p:nvSpPr>
        <p:spPr>
          <a:xfrm>
            <a:off x="1143000" y="2362201"/>
            <a:ext cx="6858000" cy="1752600"/>
          </a:xfrm>
          <a:solidFill>
            <a:schemeClr val="bg1">
              <a:lumMod val="85000"/>
            </a:schemeClr>
          </a:solidFill>
        </p:spPr>
        <p:txBody>
          <a:bodyPr>
            <a:normAutofit/>
          </a:bodyPr>
          <a:lstStyle/>
          <a:p>
            <a:pPr>
              <a:buNone/>
            </a:pPr>
            <a:r>
              <a:rPr lang="en-US" b="1" dirty="0" smtClean="0">
                <a:solidFill>
                  <a:srgbClr val="C00000"/>
                </a:solidFill>
              </a:rPr>
              <a:t>Lighthouse keepers had plenty of work to do—caring for the light and the tower and sometimes the fog signal too, keeping the grounds groomed, painting, cleaning, repairing, and more. There usually wasn’t a lot of free time. But when there was free time…</a:t>
            </a:r>
            <a:endParaRPr lang="en-US" b="1" dirty="0">
              <a:solidFill>
                <a:srgbClr val="C00000"/>
              </a:solidFill>
            </a:endParaRPr>
          </a:p>
        </p:txBody>
      </p:sp>
      <p:pic>
        <p:nvPicPr>
          <p:cNvPr id="6" name="Picture 5" descr="hatter.gif"/>
          <p:cNvPicPr>
            <a:picLocks noChangeAspect="1"/>
          </p:cNvPicPr>
          <p:nvPr/>
        </p:nvPicPr>
        <p:blipFill>
          <a:blip r:embed="rId2" cstate="print"/>
          <a:stretch>
            <a:fillRect/>
          </a:stretch>
        </p:blipFill>
        <p:spPr>
          <a:xfrm>
            <a:off x="2362200" y="4267200"/>
            <a:ext cx="685800" cy="1296046"/>
          </a:xfrm>
          <a:prstGeom prst="rect">
            <a:avLst/>
          </a:prstGeom>
        </p:spPr>
      </p:pic>
      <p:pic>
        <p:nvPicPr>
          <p:cNvPr id="7" name="Picture 6" descr="k2i84du0lwp9.gif"/>
          <p:cNvPicPr>
            <a:picLocks noChangeAspect="1"/>
          </p:cNvPicPr>
          <p:nvPr/>
        </p:nvPicPr>
        <p:blipFill>
          <a:blip r:embed="rId3" cstate="print"/>
          <a:stretch>
            <a:fillRect/>
          </a:stretch>
        </p:blipFill>
        <p:spPr>
          <a:xfrm>
            <a:off x="3276600" y="3657600"/>
            <a:ext cx="4495800" cy="2627233"/>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63526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19200"/>
            <a:ext cx="6400800" cy="1295400"/>
          </a:xfrm>
        </p:spPr>
        <p:txBody>
          <a:bodyPr/>
          <a:lstStyle/>
          <a:p>
            <a:r>
              <a:rPr lang="en-US" b="1" dirty="0" smtClean="0"/>
              <a:t>Lighthouse Keepers Loved to Read!</a:t>
            </a:r>
            <a:endParaRPr lang="en-US" b="1" dirty="0"/>
          </a:p>
        </p:txBody>
      </p:sp>
      <p:sp>
        <p:nvSpPr>
          <p:cNvPr id="3" name="Subtitle 2"/>
          <p:cNvSpPr>
            <a:spLocks noGrp="1"/>
          </p:cNvSpPr>
          <p:nvPr>
            <p:ph type="subTitle" idx="1"/>
          </p:nvPr>
        </p:nvSpPr>
        <p:spPr>
          <a:xfrm>
            <a:off x="4038600" y="3505200"/>
            <a:ext cx="3810000" cy="2209800"/>
          </a:xfrm>
          <a:solidFill>
            <a:schemeClr val="bg1">
              <a:lumMod val="85000"/>
            </a:schemeClr>
          </a:solidFill>
        </p:spPr>
        <p:txBody>
          <a:bodyPr>
            <a:noAutofit/>
          </a:bodyPr>
          <a:lstStyle/>
          <a:p>
            <a:pPr algn="l"/>
            <a:r>
              <a:rPr lang="en-US" sz="1800" b="1" i="0" dirty="0" smtClean="0">
                <a:solidFill>
                  <a:srgbClr val="C00000"/>
                </a:solidFill>
              </a:rPr>
              <a:t>Some lightkeepers had large personal libraries…and a cat to keep them company. When their work was done, they enjoyed reading. It was a way to learn and be entertained.</a:t>
            </a:r>
            <a:endParaRPr lang="en-US" sz="1800" b="1" i="0"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90600" y="2819400"/>
            <a:ext cx="2763314" cy="2481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k13637209.jpg"/>
          <p:cNvPicPr>
            <a:picLocks noChangeAspect="1"/>
          </p:cNvPicPr>
          <p:nvPr/>
        </p:nvPicPr>
        <p:blipFill>
          <a:blip r:embed="rId3" cstate="print"/>
          <a:stretch>
            <a:fillRect/>
          </a:stretch>
        </p:blipFill>
        <p:spPr>
          <a:xfrm>
            <a:off x="7086600" y="2209800"/>
            <a:ext cx="914400" cy="1022684"/>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74734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391400" cy="685800"/>
          </a:xfrm>
        </p:spPr>
        <p:txBody>
          <a:bodyPr>
            <a:noAutofit/>
          </a:bodyPr>
          <a:lstStyle/>
          <a:p>
            <a:r>
              <a:rPr lang="en-US" sz="2800" b="1" dirty="0" smtClean="0"/>
              <a:t>But…Books were Expensive</a:t>
            </a:r>
            <a:endParaRPr lang="en-US" sz="2800" b="1" dirty="0"/>
          </a:p>
        </p:txBody>
      </p:sp>
      <p:sp>
        <p:nvSpPr>
          <p:cNvPr id="5" name="TextBox 4"/>
          <p:cNvSpPr txBox="1"/>
          <p:nvPr/>
        </p:nvSpPr>
        <p:spPr>
          <a:xfrm>
            <a:off x="1023891" y="2667000"/>
            <a:ext cx="2938509" cy="2585323"/>
          </a:xfrm>
          <a:prstGeom prst="rect">
            <a:avLst/>
          </a:prstGeom>
          <a:solidFill>
            <a:schemeClr val="bg1">
              <a:lumMod val="85000"/>
            </a:schemeClr>
          </a:solidFill>
        </p:spPr>
        <p:txBody>
          <a:bodyPr wrap="square" rtlCol="0">
            <a:spAutoFit/>
          </a:bodyPr>
          <a:lstStyle/>
          <a:p>
            <a:r>
              <a:rPr lang="en-US" b="1" dirty="0" smtClean="0">
                <a:solidFill>
                  <a:srgbClr val="C00000"/>
                </a:solidFill>
              </a:rPr>
              <a:t>…and lightkeepers did not make much money. In the 1870s the average principle lightkeeper made only $500-$600 per year. A book was a special purchase! Most lighthouse keepers did not have money to buy books of their own.</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191000" y="2514600"/>
            <a:ext cx="3810000" cy="1895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lighthouse-in-life-preserver.png"/>
          <p:cNvPicPr>
            <a:picLocks noChangeAspect="1"/>
          </p:cNvPicPr>
          <p:nvPr/>
        </p:nvPicPr>
        <p:blipFill>
          <a:blip r:embed="rId3" cstate="print"/>
          <a:stretch>
            <a:fillRect/>
          </a:stretch>
        </p:blipFill>
        <p:spPr>
          <a:xfrm>
            <a:off x="5334000" y="4191000"/>
            <a:ext cx="1482173" cy="1535008"/>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2465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934200" cy="685800"/>
          </a:xfrm>
        </p:spPr>
        <p:txBody>
          <a:bodyPr>
            <a:normAutofit fontScale="90000"/>
          </a:bodyPr>
          <a:lstStyle/>
          <a:p>
            <a:r>
              <a:rPr lang="en-US" b="1" dirty="0" smtClean="0"/>
              <a:t>Seaman’s Friend Society</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791200" y="2362200"/>
            <a:ext cx="2258836" cy="30480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066800" y="2362200"/>
            <a:ext cx="3581400" cy="2585323"/>
          </a:xfrm>
          <a:prstGeom prst="rect">
            <a:avLst/>
          </a:prstGeom>
          <a:solidFill>
            <a:schemeClr val="bg1">
              <a:lumMod val="85000"/>
            </a:schemeClr>
          </a:solidFill>
        </p:spPr>
        <p:txBody>
          <a:bodyPr wrap="square" rtlCol="0">
            <a:spAutoFit/>
          </a:bodyPr>
          <a:lstStyle/>
          <a:p>
            <a:r>
              <a:rPr lang="en-US" b="1" dirty="0" smtClean="0">
                <a:solidFill>
                  <a:srgbClr val="C00000"/>
                </a:solidFill>
              </a:rPr>
              <a:t>The Seaman’s Friend Society of Boston, Massachusetts provided free  books and other reading materials for sailors on ships.</a:t>
            </a:r>
          </a:p>
          <a:p>
            <a:endParaRPr lang="en-US" b="1" dirty="0">
              <a:solidFill>
                <a:srgbClr val="C00000"/>
              </a:solidFill>
            </a:endParaRPr>
          </a:p>
          <a:p>
            <a:r>
              <a:rPr lang="en-US" b="1" dirty="0" smtClean="0">
                <a:solidFill>
                  <a:srgbClr val="C00000"/>
                </a:solidFill>
              </a:rPr>
              <a:t>The Lighthouse Board, which formed in 1851, thought free books might benefit lighthouse keepers too.</a:t>
            </a:r>
            <a:endParaRPr lang="en-US" b="1" dirty="0">
              <a:solidFill>
                <a:srgbClr val="C00000"/>
              </a:solidFill>
            </a:endParaRPr>
          </a:p>
        </p:txBody>
      </p:sp>
      <p:pic>
        <p:nvPicPr>
          <p:cNvPr id="6" name="Picture 5" descr="lighthouse.gif"/>
          <p:cNvPicPr>
            <a:picLocks noChangeAspect="1"/>
          </p:cNvPicPr>
          <p:nvPr/>
        </p:nvPicPr>
        <p:blipFill>
          <a:blip r:embed="rId3" cstate="print"/>
          <a:stretch>
            <a:fillRect/>
          </a:stretch>
        </p:blipFill>
        <p:spPr>
          <a:xfrm>
            <a:off x="4343400" y="3962400"/>
            <a:ext cx="1371600" cy="173736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8124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47078" y="1219200"/>
            <a:ext cx="7476478" cy="685800"/>
          </a:xfrm>
        </p:spPr>
        <p:txBody>
          <a:bodyPr>
            <a:noAutofit/>
          </a:bodyPr>
          <a:lstStyle/>
          <a:p>
            <a:r>
              <a:rPr lang="en-US" sz="2800" b="1" dirty="0" smtClean="0"/>
              <a:t>Arnold Burgess’ Great Idea</a:t>
            </a:r>
            <a:endParaRPr lang="en-US" sz="2800" b="1" dirty="0"/>
          </a:p>
        </p:txBody>
      </p:sp>
      <p:sp>
        <p:nvSpPr>
          <p:cNvPr id="3" name="TextBox 2"/>
          <p:cNvSpPr txBox="1"/>
          <p:nvPr/>
        </p:nvSpPr>
        <p:spPr>
          <a:xfrm>
            <a:off x="990600" y="2286000"/>
            <a:ext cx="7162800" cy="1200329"/>
          </a:xfrm>
          <a:prstGeom prst="rect">
            <a:avLst/>
          </a:prstGeom>
          <a:solidFill>
            <a:schemeClr val="bg1">
              <a:lumMod val="85000"/>
            </a:schemeClr>
          </a:solidFill>
        </p:spPr>
        <p:txBody>
          <a:bodyPr wrap="square" rtlCol="0">
            <a:spAutoFit/>
          </a:bodyPr>
          <a:lstStyle/>
          <a:p>
            <a:r>
              <a:rPr lang="en-US" b="1" dirty="0" smtClean="0">
                <a:solidFill>
                  <a:srgbClr val="C00000"/>
                </a:solidFill>
              </a:rPr>
              <a:t>Arnold Burgess was the Lighthouse Board’s Chief Clerk. He managed money. He knew there was always leftover money from projects…but he wondered how best to use it? Why not reward the keepers for their excellent work and dedication? Why not give them free books to read?</a:t>
            </a:r>
            <a:endParaRPr lang="en-US" b="1"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143000" y="3657600"/>
            <a:ext cx="2514600" cy="1951704"/>
          </a:xfrm>
          <a:prstGeom prst="rect">
            <a:avLst/>
          </a:prstGeom>
        </p:spPr>
      </p:pic>
      <p:pic>
        <p:nvPicPr>
          <p:cNvPr id="7" name="Picture 6" descr="animated-book-image-0012.gif"/>
          <p:cNvPicPr>
            <a:picLocks noChangeAspect="1"/>
          </p:cNvPicPr>
          <p:nvPr/>
        </p:nvPicPr>
        <p:blipFill>
          <a:blip r:embed="rId3" cstate="print"/>
          <a:stretch>
            <a:fillRect/>
          </a:stretch>
        </p:blipFill>
        <p:spPr>
          <a:xfrm rot="404663">
            <a:off x="6158204" y="3460608"/>
            <a:ext cx="1905000" cy="1171575"/>
          </a:xfrm>
          <a:prstGeom prst="rect">
            <a:avLst/>
          </a:prstGeom>
        </p:spPr>
      </p:pic>
      <p:pic>
        <p:nvPicPr>
          <p:cNvPr id="8" name="Picture 7" descr="animated-book-image-0012.gif"/>
          <p:cNvPicPr>
            <a:picLocks noChangeAspect="1"/>
          </p:cNvPicPr>
          <p:nvPr/>
        </p:nvPicPr>
        <p:blipFill>
          <a:blip r:embed="rId3" cstate="print"/>
          <a:stretch>
            <a:fillRect/>
          </a:stretch>
        </p:blipFill>
        <p:spPr>
          <a:xfrm rot="20557087">
            <a:off x="4093902" y="4067799"/>
            <a:ext cx="1905000" cy="1171575"/>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20752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7162800" cy="685800"/>
          </a:xfrm>
        </p:spPr>
        <p:txBody>
          <a:bodyPr>
            <a:normAutofit fontScale="90000"/>
          </a:bodyPr>
          <a:lstStyle/>
          <a:p>
            <a:r>
              <a:rPr lang="en-US" b="1" dirty="0" smtClean="0"/>
              <a:t>Portable Libraries for Lighthouses &amp;Lightships</a:t>
            </a:r>
            <a:endParaRPr lang="en-US" b="1" dirty="0"/>
          </a:p>
        </p:txBody>
      </p:sp>
      <p:sp>
        <p:nvSpPr>
          <p:cNvPr id="3" name="Content Placeholder 2"/>
          <p:cNvSpPr>
            <a:spLocks noGrp="1"/>
          </p:cNvSpPr>
          <p:nvPr>
            <p:ph idx="1"/>
          </p:nvPr>
        </p:nvSpPr>
        <p:spPr>
          <a:xfrm>
            <a:off x="838200" y="3276600"/>
            <a:ext cx="6858000" cy="3048001"/>
          </a:xfrm>
        </p:spPr>
        <p:txBody>
          <a:bodyPr>
            <a:normAutofit/>
          </a:bodyPr>
          <a:lstStyle/>
          <a:p>
            <a:r>
              <a:rPr lang="en-US" sz="2400" b="1" dirty="0" smtClean="0"/>
              <a:t>Oak for strength</a:t>
            </a:r>
          </a:p>
          <a:p>
            <a:r>
              <a:rPr lang="en-US" sz="2400" b="1" dirty="0" smtClean="0"/>
              <a:t>Shiny brass fittings</a:t>
            </a:r>
          </a:p>
          <a:p>
            <a:r>
              <a:rPr lang="en-US" sz="2400" b="1" dirty="0" smtClean="0"/>
              <a:t>A closeable case</a:t>
            </a:r>
          </a:p>
          <a:p>
            <a:r>
              <a:rPr lang="en-US" sz="2400" b="1" dirty="0" smtClean="0"/>
              <a:t>A nice piece of furniture</a:t>
            </a:r>
            <a:endParaRPr lang="en-US" sz="2400" b="1"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495800" y="2362200"/>
            <a:ext cx="3505200"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14400" y="2133600"/>
            <a:ext cx="3200400" cy="1200329"/>
          </a:xfrm>
          <a:prstGeom prst="rect">
            <a:avLst/>
          </a:prstGeom>
          <a:solidFill>
            <a:schemeClr val="bg1">
              <a:lumMod val="85000"/>
            </a:schemeClr>
          </a:solidFill>
        </p:spPr>
        <p:txBody>
          <a:bodyPr wrap="square" rtlCol="0">
            <a:spAutoFit/>
          </a:bodyPr>
          <a:lstStyle/>
          <a:p>
            <a:r>
              <a:rPr lang="en-US" b="1" dirty="0" smtClean="0">
                <a:solidFill>
                  <a:srgbClr val="FF0000"/>
                </a:solidFill>
              </a:rPr>
              <a:t>Burgess used the extra money to build small libraries that could be moved from lighthouse to lighthouse.</a:t>
            </a:r>
            <a:endParaRPr lang="en-US" b="1" dirty="0">
              <a:solidFill>
                <a:srgbClr val="FF0000"/>
              </a:solidFill>
            </a:endParaRPr>
          </a:p>
        </p:txBody>
      </p:sp>
      <p:sp>
        <p:nvSpPr>
          <p:cNvPr id="6" name="TextBox 5"/>
          <p:cNvSpPr txBox="1"/>
          <p:nvPr/>
        </p:nvSpPr>
        <p:spPr>
          <a:xfrm>
            <a:off x="4724400" y="5029200"/>
            <a:ext cx="3048000" cy="584775"/>
          </a:xfrm>
          <a:prstGeom prst="rect">
            <a:avLst/>
          </a:prstGeom>
          <a:solidFill>
            <a:schemeClr val="bg1">
              <a:lumMod val="85000"/>
            </a:schemeClr>
          </a:solidFill>
        </p:spPr>
        <p:txBody>
          <a:bodyPr wrap="square" rtlCol="0">
            <a:spAutoFit/>
          </a:bodyPr>
          <a:lstStyle/>
          <a:p>
            <a:r>
              <a:rPr lang="en-US" sz="1600" b="1" dirty="0" smtClean="0">
                <a:solidFill>
                  <a:srgbClr val="C00000"/>
                </a:solidFill>
              </a:rPr>
              <a:t>The first libraries were loaned to lighthouses in 1876.</a:t>
            </a:r>
            <a:endParaRPr lang="en-US" sz="1600" b="1" dirty="0">
              <a:solidFill>
                <a:srgbClr val="C00000"/>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77814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
            </a:r>
            <a:br>
              <a:rPr lang="en-US" dirty="0" smtClean="0"/>
            </a:br>
            <a:r>
              <a:rPr lang="en-US" dirty="0"/>
              <a:t/>
            </a:r>
            <a:br>
              <a:rPr lang="en-US" dirty="0"/>
            </a:br>
            <a:endParaRPr lang="en-US" b="1" dirty="0"/>
          </a:p>
        </p:txBody>
      </p:sp>
      <p:sp>
        <p:nvSpPr>
          <p:cNvPr id="3" name="TextBox 2"/>
          <p:cNvSpPr txBox="1"/>
          <p:nvPr/>
        </p:nvSpPr>
        <p:spPr>
          <a:xfrm>
            <a:off x="838200" y="2133600"/>
            <a:ext cx="3505200"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C00000"/>
                </a:solidFill>
              </a:rPr>
              <a:t>Popular Novels</a:t>
            </a:r>
          </a:p>
          <a:p>
            <a:pPr marL="285750" indent="-285750">
              <a:buFont typeface="Arial" panose="020B0604020202020204" pitchFamily="34" charset="0"/>
              <a:buChar char="•"/>
            </a:pPr>
            <a:r>
              <a:rPr lang="en-US" b="1" dirty="0" smtClean="0">
                <a:solidFill>
                  <a:srgbClr val="C00000"/>
                </a:solidFill>
              </a:rPr>
              <a:t>How-to Books</a:t>
            </a:r>
          </a:p>
          <a:p>
            <a:pPr marL="285750" indent="-285750">
              <a:buFont typeface="Arial" panose="020B0604020202020204" pitchFamily="34" charset="0"/>
              <a:buChar char="•"/>
            </a:pPr>
            <a:r>
              <a:rPr lang="en-US" b="1" dirty="0" smtClean="0">
                <a:solidFill>
                  <a:srgbClr val="C00000"/>
                </a:solidFill>
              </a:rPr>
              <a:t>Cookbooks</a:t>
            </a:r>
          </a:p>
          <a:p>
            <a:pPr marL="285750" indent="-285750">
              <a:buFont typeface="Arial" panose="020B0604020202020204" pitchFamily="34" charset="0"/>
              <a:buChar char="•"/>
            </a:pPr>
            <a:r>
              <a:rPr lang="en-US" b="1" dirty="0" smtClean="0">
                <a:solidFill>
                  <a:srgbClr val="C00000"/>
                </a:solidFill>
              </a:rPr>
              <a:t>History &amp; Geography</a:t>
            </a:r>
          </a:p>
          <a:p>
            <a:pPr marL="285750" indent="-285750">
              <a:buFont typeface="Arial" panose="020B0604020202020204" pitchFamily="34" charset="0"/>
              <a:buChar char="•"/>
            </a:pPr>
            <a:r>
              <a:rPr lang="en-US" b="1" dirty="0" smtClean="0">
                <a:solidFill>
                  <a:srgbClr val="C00000"/>
                </a:solidFill>
              </a:rPr>
              <a:t>Poetry</a:t>
            </a:r>
          </a:p>
          <a:p>
            <a:pPr marL="285750" indent="-285750">
              <a:buFont typeface="Arial" panose="020B0604020202020204" pitchFamily="34" charset="0"/>
              <a:buChar char="•"/>
            </a:pPr>
            <a:r>
              <a:rPr lang="en-US" b="1" dirty="0" smtClean="0">
                <a:solidFill>
                  <a:srgbClr val="C00000"/>
                </a:solidFill>
              </a:rPr>
              <a:t>Classic Literature</a:t>
            </a:r>
          </a:p>
          <a:p>
            <a:pPr marL="285750" indent="-285750">
              <a:buFont typeface="Arial" panose="020B0604020202020204" pitchFamily="34" charset="0"/>
              <a:buChar char="•"/>
            </a:pPr>
            <a:r>
              <a:rPr lang="en-US" b="1" dirty="0" smtClean="0">
                <a:solidFill>
                  <a:srgbClr val="C00000"/>
                </a:solidFill>
              </a:rPr>
              <a:t>Housekeeping</a:t>
            </a:r>
          </a:p>
          <a:p>
            <a:pPr marL="285750" indent="-285750">
              <a:buFont typeface="Arial" panose="020B0604020202020204" pitchFamily="34" charset="0"/>
              <a:buChar char="•"/>
            </a:pPr>
            <a:r>
              <a:rPr lang="en-US" b="1" dirty="0" smtClean="0">
                <a:solidFill>
                  <a:srgbClr val="C00000"/>
                </a:solidFill>
              </a:rPr>
              <a:t>The Holy Bible</a:t>
            </a:r>
          </a:p>
          <a:p>
            <a:pPr marL="285750" indent="-285750">
              <a:buFont typeface="Arial" panose="020B0604020202020204" pitchFamily="34" charset="0"/>
              <a:buChar char="•"/>
            </a:pPr>
            <a:r>
              <a:rPr lang="en-US" b="1" dirty="0" smtClean="0">
                <a:solidFill>
                  <a:srgbClr val="C00000"/>
                </a:solidFill>
              </a:rPr>
              <a:t>A Prayer Book</a:t>
            </a:r>
          </a:p>
          <a:p>
            <a:pPr marL="285750" indent="-285750">
              <a:buFont typeface="Arial" panose="020B0604020202020204" pitchFamily="34" charset="0"/>
              <a:buChar char="•"/>
            </a:pPr>
            <a:endParaRPr lang="en-US" b="1" dirty="0">
              <a:solidFill>
                <a:srgbClr val="C00000"/>
              </a:solidFill>
            </a:endParaRPr>
          </a:p>
          <a:p>
            <a:r>
              <a:rPr lang="en-US" b="1" dirty="0" smtClean="0">
                <a:solidFill>
                  <a:srgbClr val="C00000"/>
                </a:solidFill>
              </a:rPr>
              <a:t>There were about 50 books in all. Many were donated by publishers or bought at a discount.</a:t>
            </a:r>
          </a:p>
          <a:p>
            <a:pPr marL="285750" indent="-285750">
              <a:buFont typeface="Arial" panose="020B0604020202020204" pitchFamily="34" charset="0"/>
              <a:buChar char="•"/>
            </a:pPr>
            <a:endParaRPr lang="en-US" b="1" dirty="0" smtClean="0"/>
          </a:p>
        </p:txBody>
      </p:sp>
      <p:sp>
        <p:nvSpPr>
          <p:cNvPr id="4" name="TextBox 3"/>
          <p:cNvSpPr txBox="1"/>
          <p:nvPr/>
        </p:nvSpPr>
        <p:spPr>
          <a:xfrm>
            <a:off x="990600" y="1219200"/>
            <a:ext cx="6658041" cy="584775"/>
          </a:xfrm>
          <a:prstGeom prst="rect">
            <a:avLst/>
          </a:prstGeom>
          <a:noFill/>
        </p:spPr>
        <p:txBody>
          <a:bodyPr wrap="none" rtlCol="0">
            <a:spAutoFit/>
          </a:bodyPr>
          <a:lstStyle/>
          <a:p>
            <a:r>
              <a:rPr lang="en-US" sz="3200" b="1" dirty="0" smtClean="0"/>
              <a:t>The Books in the Lighthouse Library</a:t>
            </a:r>
            <a:endParaRPr lang="en-US" sz="3200" b="1"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886200" y="2499105"/>
            <a:ext cx="4267200" cy="2733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light_house_031.gif"/>
          <p:cNvPicPr>
            <a:picLocks noChangeAspect="1"/>
          </p:cNvPicPr>
          <p:nvPr/>
        </p:nvPicPr>
        <p:blipFill>
          <a:blip r:embed="rId3" cstate="print"/>
          <a:stretch>
            <a:fillRect/>
          </a:stretch>
        </p:blipFill>
        <p:spPr>
          <a:xfrm>
            <a:off x="3048000" y="1752600"/>
            <a:ext cx="857250" cy="11811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78559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067093" cy="685800"/>
          </a:xfrm>
        </p:spPr>
        <p:txBody>
          <a:bodyPr>
            <a:normAutofit fontScale="90000"/>
          </a:bodyPr>
          <a:lstStyle/>
          <a:p>
            <a:r>
              <a:rPr lang="en-US" b="1" dirty="0" smtClean="0"/>
              <a:t>The Rules &amp; Regulations</a:t>
            </a:r>
            <a:endParaRPr lang="en-US" b="1"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14400" y="3352800"/>
            <a:ext cx="3304253" cy="2355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4495800" y="2286000"/>
            <a:ext cx="3657600" cy="3139321"/>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b="1" dirty="0" smtClean="0"/>
              <a:t>Handle books with care.</a:t>
            </a:r>
          </a:p>
          <a:p>
            <a:pPr marL="285750" indent="-285750">
              <a:buFont typeface="Arial" panose="020B0604020202020204" pitchFamily="34" charset="0"/>
              <a:buChar char="•"/>
            </a:pPr>
            <a:r>
              <a:rPr lang="en-US" b="1" dirty="0" smtClean="0"/>
              <a:t>Sign out books on a card.</a:t>
            </a:r>
          </a:p>
          <a:p>
            <a:pPr marL="285750" indent="-285750">
              <a:buFont typeface="Arial" panose="020B0604020202020204" pitchFamily="34" charset="0"/>
              <a:buChar char="•"/>
            </a:pPr>
            <a:r>
              <a:rPr lang="en-US" b="1" dirty="0" smtClean="0"/>
              <a:t>Return books on time.</a:t>
            </a:r>
          </a:p>
          <a:p>
            <a:pPr marL="285750" indent="-285750">
              <a:buFont typeface="Arial" panose="020B0604020202020204" pitchFamily="34" charset="0"/>
              <a:buChar char="•"/>
            </a:pPr>
            <a:r>
              <a:rPr lang="en-US" b="1" dirty="0" smtClean="0"/>
              <a:t>Request specific topics or titles.</a:t>
            </a:r>
          </a:p>
          <a:p>
            <a:pPr marL="285750" indent="-285750">
              <a:buFont typeface="Arial" panose="020B0604020202020204" pitchFamily="34" charset="0"/>
              <a:buChar char="•"/>
            </a:pPr>
            <a:r>
              <a:rPr lang="en-US" b="1" dirty="0" smtClean="0"/>
              <a:t>The library will be inspected before being transferred to another lighthouse.</a:t>
            </a:r>
          </a:p>
          <a:p>
            <a:pPr marL="285750" indent="-285750">
              <a:buFont typeface="Arial" panose="020B0604020202020204" pitchFamily="34" charset="0"/>
              <a:buChar char="•"/>
            </a:pPr>
            <a:r>
              <a:rPr lang="en-US" b="1" dirty="0" smtClean="0"/>
              <a:t>A ruined or lost book must be paid for and replaced.</a:t>
            </a:r>
          </a:p>
          <a:p>
            <a:pPr marL="285750" indent="-285750">
              <a:buFont typeface="Arial" panose="020B0604020202020204" pitchFamily="34" charset="0"/>
              <a:buChar char="•"/>
            </a:pPr>
            <a:r>
              <a:rPr lang="en-US" b="1" dirty="0" smtClean="0"/>
              <a:t>Old, tattered books will be given to deserving keepers as gifts.</a:t>
            </a:r>
            <a:endParaRPr lang="en-US" b="1" dirty="0"/>
          </a:p>
        </p:txBody>
      </p:sp>
      <p:sp>
        <p:nvSpPr>
          <p:cNvPr id="5" name="TextBox 4"/>
          <p:cNvSpPr txBox="1"/>
          <p:nvPr/>
        </p:nvSpPr>
        <p:spPr>
          <a:xfrm>
            <a:off x="914400" y="2438400"/>
            <a:ext cx="3657600" cy="923330"/>
          </a:xfrm>
          <a:prstGeom prst="rect">
            <a:avLst/>
          </a:prstGeom>
          <a:noFill/>
        </p:spPr>
        <p:txBody>
          <a:bodyPr wrap="square" rtlCol="0">
            <a:spAutoFit/>
          </a:bodyPr>
          <a:lstStyle/>
          <a:p>
            <a:r>
              <a:rPr lang="en-US" b="1" dirty="0" smtClean="0">
                <a:solidFill>
                  <a:srgbClr val="FF0000"/>
                </a:solidFill>
              </a:rPr>
              <a:t>Burgess required lighthouse keepers to follow traditional library rules.</a:t>
            </a:r>
            <a:endParaRPr lang="en-US" b="1" dirty="0">
              <a:solidFill>
                <a:srgbClr val="FF0000"/>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48238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1549</TotalTime>
  <Words>852</Words>
  <Application>Microsoft Macintosh PowerPoint</Application>
  <PresentationFormat>On-screen Show (4:3)</PresentationFormat>
  <Paragraphs>84</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Couture</vt:lpstr>
      <vt:lpstr>The Lighthouse Keeper’s  Library</vt:lpstr>
      <vt:lpstr>Lightkeepers had Free Time</vt:lpstr>
      <vt:lpstr>Lighthouse Keepers Loved to Read!</vt:lpstr>
      <vt:lpstr>But…Books were Expensive</vt:lpstr>
      <vt:lpstr>Seaman’s Friend Society</vt:lpstr>
      <vt:lpstr>Arnold Burgess’ Great Idea</vt:lpstr>
      <vt:lpstr>Portable Libraries for Lighthouses &amp;Lightships</vt:lpstr>
      <vt:lpstr>  </vt:lpstr>
      <vt:lpstr>The Rules &amp; Regulations</vt:lpstr>
      <vt:lpstr>Details</vt:lpstr>
      <vt:lpstr>Records were kept</vt:lpstr>
      <vt:lpstr>Make a Classroom Lighthouse Library!</vt:lpstr>
      <vt:lpstr>Slide 13</vt:lpstr>
      <vt:lpstr>Share</vt:lpstr>
      <vt:lpstr>Launch a Reading Program</vt:lpstr>
      <vt:lpstr>Slide 16</vt:lpstr>
      <vt:lpstr>Slide 17</vt:lpstr>
      <vt:lpstr>Slide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your Audience</dc:title>
  <dc:creator>ElinorD</dc:creator>
  <cp:lastModifiedBy>Thomas Tag</cp:lastModifiedBy>
  <cp:revision>72</cp:revision>
  <dcterms:created xsi:type="dcterms:W3CDTF">2016-06-28T18:33:56Z</dcterms:created>
  <dcterms:modified xsi:type="dcterms:W3CDTF">2016-06-28T18:41:36Z</dcterms:modified>
</cp:coreProperties>
</file>